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sldIdLst>
    <p:sldId id="257" r:id="rId2"/>
    <p:sldId id="262" r:id="rId3"/>
    <p:sldId id="258" r:id="rId4"/>
    <p:sldId id="259" r:id="rId5"/>
    <p:sldId id="260" r:id="rId6"/>
    <p:sldId id="261" r:id="rId7"/>
    <p:sldId id="263" r:id="rId8"/>
    <p:sldId id="264" r:id="rId9"/>
    <p:sldId id="266" r:id="rId10"/>
    <p:sldId id="265" r:id="rId11"/>
    <p:sldId id="267" r:id="rId12"/>
    <p:sldId id="269" r:id="rId13"/>
    <p:sldId id="270" r:id="rId14"/>
    <p:sldId id="271" r:id="rId15"/>
    <p:sldId id="268" r:id="rId16"/>
    <p:sldId id="272" r:id="rId17"/>
    <p:sldId id="273" r:id="rId18"/>
    <p:sldId id="274" r:id="rId19"/>
    <p:sldId id="275" r:id="rId20"/>
    <p:sldId id="276" r:id="rId21"/>
    <p:sldId id="277" r:id="rId22"/>
    <p:sldId id="278" r:id="rId23"/>
    <p:sldId id="279" r:id="rId24"/>
    <p:sldId id="280" r:id="rId25"/>
  </p:sldIdLst>
  <p:sldSz cx="9144000" cy="6858000" type="screen4x3"/>
  <p:notesSz cx="6858000" cy="9144000"/>
  <p:defaultTextStyle>
    <a:defPPr>
      <a:defRPr lang="ru-RU"/>
    </a:defPPr>
    <a:lvl1pPr algn="ctr" rtl="0" eaLnBrk="0" fontAlgn="base" hangingPunct="0">
      <a:spcBef>
        <a:spcPct val="0"/>
      </a:spcBef>
      <a:spcAft>
        <a:spcPct val="0"/>
      </a:spcAft>
      <a:defRPr b="1" kern="1200">
        <a:solidFill>
          <a:schemeClr val="tx1"/>
        </a:solidFill>
        <a:latin typeface="Times New Roman" pitchFamily="18" charset="0"/>
        <a:ea typeface="+mn-ea"/>
        <a:cs typeface="+mn-cs"/>
      </a:defRPr>
    </a:lvl1pPr>
    <a:lvl2pPr marL="457200" algn="ctr" rtl="0" eaLnBrk="0" fontAlgn="base" hangingPunct="0">
      <a:spcBef>
        <a:spcPct val="0"/>
      </a:spcBef>
      <a:spcAft>
        <a:spcPct val="0"/>
      </a:spcAft>
      <a:defRPr b="1" kern="1200">
        <a:solidFill>
          <a:schemeClr val="tx1"/>
        </a:solidFill>
        <a:latin typeface="Times New Roman" pitchFamily="18" charset="0"/>
        <a:ea typeface="+mn-ea"/>
        <a:cs typeface="+mn-cs"/>
      </a:defRPr>
    </a:lvl2pPr>
    <a:lvl3pPr marL="914400" algn="ctr" rtl="0" eaLnBrk="0" fontAlgn="base" hangingPunct="0">
      <a:spcBef>
        <a:spcPct val="0"/>
      </a:spcBef>
      <a:spcAft>
        <a:spcPct val="0"/>
      </a:spcAft>
      <a:defRPr b="1" kern="1200">
        <a:solidFill>
          <a:schemeClr val="tx1"/>
        </a:solidFill>
        <a:latin typeface="Times New Roman" pitchFamily="18" charset="0"/>
        <a:ea typeface="+mn-ea"/>
        <a:cs typeface="+mn-cs"/>
      </a:defRPr>
    </a:lvl3pPr>
    <a:lvl4pPr marL="1371600" algn="ctr" rtl="0" eaLnBrk="0" fontAlgn="base" hangingPunct="0">
      <a:spcBef>
        <a:spcPct val="0"/>
      </a:spcBef>
      <a:spcAft>
        <a:spcPct val="0"/>
      </a:spcAft>
      <a:defRPr b="1" kern="1200">
        <a:solidFill>
          <a:schemeClr val="tx1"/>
        </a:solidFill>
        <a:latin typeface="Times New Roman" pitchFamily="18" charset="0"/>
        <a:ea typeface="+mn-ea"/>
        <a:cs typeface="+mn-cs"/>
      </a:defRPr>
    </a:lvl4pPr>
    <a:lvl5pPr marL="1828800" algn="ctr" rtl="0" eaLnBrk="0" fontAlgn="base" hangingPunct="0">
      <a:spcBef>
        <a:spcPct val="0"/>
      </a:spcBef>
      <a:spcAft>
        <a:spcPct val="0"/>
      </a:spcAft>
      <a:defRPr b="1" kern="1200">
        <a:solidFill>
          <a:schemeClr val="tx1"/>
        </a:solidFill>
        <a:latin typeface="Times New Roman" pitchFamily="18" charset="0"/>
        <a:ea typeface="+mn-ea"/>
        <a:cs typeface="+mn-cs"/>
      </a:defRPr>
    </a:lvl5pPr>
    <a:lvl6pPr marL="2286000" algn="l" defTabSz="914400" rtl="0" eaLnBrk="1" latinLnBrk="0" hangingPunct="1">
      <a:defRPr b="1" kern="1200">
        <a:solidFill>
          <a:schemeClr val="tx1"/>
        </a:solidFill>
        <a:latin typeface="Times New Roman" pitchFamily="18" charset="0"/>
        <a:ea typeface="+mn-ea"/>
        <a:cs typeface="+mn-cs"/>
      </a:defRPr>
    </a:lvl6pPr>
    <a:lvl7pPr marL="2743200" algn="l" defTabSz="914400" rtl="0" eaLnBrk="1" latinLnBrk="0" hangingPunct="1">
      <a:defRPr b="1" kern="1200">
        <a:solidFill>
          <a:schemeClr val="tx1"/>
        </a:solidFill>
        <a:latin typeface="Times New Roman" pitchFamily="18" charset="0"/>
        <a:ea typeface="+mn-ea"/>
        <a:cs typeface="+mn-cs"/>
      </a:defRPr>
    </a:lvl7pPr>
    <a:lvl8pPr marL="3200400" algn="l" defTabSz="914400" rtl="0" eaLnBrk="1" latinLnBrk="0" hangingPunct="1">
      <a:defRPr b="1" kern="1200">
        <a:solidFill>
          <a:schemeClr val="tx1"/>
        </a:solidFill>
        <a:latin typeface="Times New Roman" pitchFamily="18" charset="0"/>
        <a:ea typeface="+mn-ea"/>
        <a:cs typeface="+mn-cs"/>
      </a:defRPr>
    </a:lvl8pPr>
    <a:lvl9pPr marL="3657600" algn="l" defTabSz="914400" rtl="0" eaLnBrk="1" latinLnBrk="0" hangingPunct="1">
      <a:defRPr b="1"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33"/>
    <a:srgbClr val="0033CC"/>
    <a:srgbClr val="990033"/>
    <a:srgbClr val="FF66FF"/>
    <a:srgbClr val="FF9900"/>
    <a:srgbClr val="E6FEE8"/>
    <a:srgbClr val="FFFF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14" d="100"/>
          <a:sy n="114" d="100"/>
        </p:scale>
        <p:origin x="-918" y="-2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6386" name="Rectangle 2"/>
          <p:cNvSpPr>
            <a:spLocks noGrp="1" noChangeArrowheads="1"/>
          </p:cNvSpPr>
          <p:nvPr>
            <p:ph type="ctrTitle" sz="quarter"/>
          </p:nvPr>
        </p:nvSpPr>
        <p:spPr>
          <a:xfrm>
            <a:off x="685800" y="1676400"/>
            <a:ext cx="7772400" cy="1828800"/>
          </a:xfrm>
        </p:spPr>
        <p:txBody>
          <a:bodyPr/>
          <a:lstStyle>
            <a:lvl1pPr>
              <a:defRPr/>
            </a:lvl1pPr>
          </a:lstStyle>
          <a:p>
            <a:pPr lvl="0"/>
            <a:r>
              <a:rPr lang="ru-RU" noProof="0" smtClean="0"/>
              <a:t>Образец заголовка</a:t>
            </a:r>
          </a:p>
        </p:txBody>
      </p:sp>
      <p:sp>
        <p:nvSpPr>
          <p:cNvPr id="16387" name="Rectangle 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ru-RU" noProof="0" smtClean="0"/>
              <a:t>Образец подзаголовка</a:t>
            </a:r>
          </a:p>
        </p:txBody>
      </p:sp>
      <p:sp>
        <p:nvSpPr>
          <p:cNvPr id="16388" name="Rectangle 4"/>
          <p:cNvSpPr>
            <a:spLocks noGrp="1" noChangeArrowheads="1"/>
          </p:cNvSpPr>
          <p:nvPr>
            <p:ph type="dt" sz="quarter" idx="2"/>
          </p:nvPr>
        </p:nvSpPr>
        <p:spPr/>
        <p:txBody>
          <a:bodyPr/>
          <a:lstStyle>
            <a:lvl1pPr>
              <a:defRPr/>
            </a:lvl1pPr>
          </a:lstStyle>
          <a:p>
            <a:endParaRPr lang="ru-RU"/>
          </a:p>
        </p:txBody>
      </p:sp>
      <p:sp>
        <p:nvSpPr>
          <p:cNvPr id="16389" name="Rectangle 5"/>
          <p:cNvSpPr>
            <a:spLocks noGrp="1" noChangeArrowheads="1"/>
          </p:cNvSpPr>
          <p:nvPr>
            <p:ph type="ftr" sz="quarter" idx="3"/>
          </p:nvPr>
        </p:nvSpPr>
        <p:spPr/>
        <p:txBody>
          <a:bodyPr/>
          <a:lstStyle>
            <a:lvl1pPr>
              <a:defRPr/>
            </a:lvl1pPr>
          </a:lstStyle>
          <a:p>
            <a:endParaRPr lang="ru-RU"/>
          </a:p>
        </p:txBody>
      </p:sp>
      <p:sp>
        <p:nvSpPr>
          <p:cNvPr id="16390" name="Rectangle 6"/>
          <p:cNvSpPr>
            <a:spLocks noGrp="1" noChangeArrowheads="1"/>
          </p:cNvSpPr>
          <p:nvPr>
            <p:ph type="sldNum" sz="quarter" idx="4"/>
          </p:nvPr>
        </p:nvSpPr>
        <p:spPr/>
        <p:txBody>
          <a:bodyPr/>
          <a:lstStyle>
            <a:lvl1pPr>
              <a:defRPr/>
            </a:lvl1pPr>
          </a:lstStyle>
          <a:p>
            <a:fld id="{7F755A2D-5390-427A-BF5E-2D762E169132}" type="slidenum">
              <a:rPr lang="ru-RU"/>
              <a:pPr/>
              <a:t>‹#›</a:t>
            </a:fld>
            <a:endParaRPr lang="ru-RU"/>
          </a:p>
        </p:txBody>
      </p:sp>
    </p:spTree>
  </p:cSld>
  <p:clrMapOvr>
    <a:masterClrMapping/>
  </p:clrMapOvr>
  <p:transition>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B488298-0618-4DB5-9EA3-16E1C1F3EE99}" type="slidenum">
              <a:rPr lang="ru-RU"/>
              <a:pPr/>
              <a:t>‹#›</a:t>
            </a:fld>
            <a:endParaRPr lang="ru-RU"/>
          </a:p>
        </p:txBody>
      </p:sp>
    </p:spTree>
    <p:extLst>
      <p:ext uri="{BB962C8B-B14F-4D97-AF65-F5344CB8AC3E}">
        <p14:creationId xmlns:p14="http://schemas.microsoft.com/office/powerpoint/2010/main" val="1696731641"/>
      </p:ext>
    </p:extLst>
  </p:cSld>
  <p:clrMapOvr>
    <a:masterClrMapping/>
  </p:clrMapOvr>
  <p:transition>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96C6C039-FC57-45A0-8D07-C118A41ADE31}" type="slidenum">
              <a:rPr lang="ru-RU"/>
              <a:pPr/>
              <a:t>‹#›</a:t>
            </a:fld>
            <a:endParaRPr lang="ru-RU"/>
          </a:p>
        </p:txBody>
      </p:sp>
    </p:spTree>
    <p:extLst>
      <p:ext uri="{BB962C8B-B14F-4D97-AF65-F5344CB8AC3E}">
        <p14:creationId xmlns:p14="http://schemas.microsoft.com/office/powerpoint/2010/main" val="378859659"/>
      </p:ext>
    </p:extLst>
  </p:cSld>
  <p:clrMapOvr>
    <a:masterClrMapping/>
  </p:clrMapOvr>
  <p:transition>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492B52A6-FFDF-478F-9EE2-95A7C3C12E5C}" type="slidenum">
              <a:rPr lang="ru-RU"/>
              <a:pPr/>
              <a:t>‹#›</a:t>
            </a:fld>
            <a:endParaRPr lang="ru-RU"/>
          </a:p>
        </p:txBody>
      </p:sp>
    </p:spTree>
    <p:extLst>
      <p:ext uri="{BB962C8B-B14F-4D97-AF65-F5344CB8AC3E}">
        <p14:creationId xmlns:p14="http://schemas.microsoft.com/office/powerpoint/2010/main" val="3497707694"/>
      </p:ext>
    </p:extLst>
  </p:cSld>
  <p:clrMapOvr>
    <a:masterClrMapping/>
  </p:clrMapOvr>
  <p:transition>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AB8A3EBD-F90E-49BD-9F9B-5E4D062084C1}" type="slidenum">
              <a:rPr lang="ru-RU"/>
              <a:pPr/>
              <a:t>‹#›</a:t>
            </a:fld>
            <a:endParaRPr lang="ru-RU"/>
          </a:p>
        </p:txBody>
      </p:sp>
    </p:spTree>
    <p:extLst>
      <p:ext uri="{BB962C8B-B14F-4D97-AF65-F5344CB8AC3E}">
        <p14:creationId xmlns:p14="http://schemas.microsoft.com/office/powerpoint/2010/main" val="147391116"/>
      </p:ext>
    </p:extLst>
  </p:cSld>
  <p:clrMapOvr>
    <a:masterClrMapping/>
  </p:clrMapOvr>
  <p:transition>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D1E3927E-321E-4D4C-B520-CEB65E3DD0FC}" type="slidenum">
              <a:rPr lang="ru-RU"/>
              <a:pPr/>
              <a:t>‹#›</a:t>
            </a:fld>
            <a:endParaRPr lang="ru-RU"/>
          </a:p>
        </p:txBody>
      </p:sp>
    </p:spTree>
    <p:extLst>
      <p:ext uri="{BB962C8B-B14F-4D97-AF65-F5344CB8AC3E}">
        <p14:creationId xmlns:p14="http://schemas.microsoft.com/office/powerpoint/2010/main" val="2999387396"/>
      </p:ext>
    </p:extLst>
  </p:cSld>
  <p:clrMapOvr>
    <a:masterClrMapping/>
  </p:clrMapOvr>
  <p:transition>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DC701CC4-E1EF-4E88-8390-7545EF805A5C}" type="slidenum">
              <a:rPr lang="ru-RU"/>
              <a:pPr/>
              <a:t>‹#›</a:t>
            </a:fld>
            <a:endParaRPr lang="ru-RU"/>
          </a:p>
        </p:txBody>
      </p:sp>
    </p:spTree>
    <p:extLst>
      <p:ext uri="{BB962C8B-B14F-4D97-AF65-F5344CB8AC3E}">
        <p14:creationId xmlns:p14="http://schemas.microsoft.com/office/powerpoint/2010/main" val="1851950431"/>
      </p:ext>
    </p:extLst>
  </p:cSld>
  <p:clrMapOvr>
    <a:masterClrMapping/>
  </p:clrMapOvr>
  <p:transition>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3FB0349D-F476-4602-BD6D-15D26020A125}" type="slidenum">
              <a:rPr lang="ru-RU"/>
              <a:pPr/>
              <a:t>‹#›</a:t>
            </a:fld>
            <a:endParaRPr lang="ru-RU"/>
          </a:p>
        </p:txBody>
      </p:sp>
    </p:spTree>
    <p:extLst>
      <p:ext uri="{BB962C8B-B14F-4D97-AF65-F5344CB8AC3E}">
        <p14:creationId xmlns:p14="http://schemas.microsoft.com/office/powerpoint/2010/main" val="90546966"/>
      </p:ext>
    </p:extLst>
  </p:cSld>
  <p:clrMapOvr>
    <a:masterClrMapping/>
  </p:clrMapOvr>
  <p:transition>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ABE2EBD9-A00C-404A-B8DD-D7196806ACC6}" type="slidenum">
              <a:rPr lang="ru-RU"/>
              <a:pPr/>
              <a:t>‹#›</a:t>
            </a:fld>
            <a:endParaRPr lang="ru-RU"/>
          </a:p>
        </p:txBody>
      </p:sp>
    </p:spTree>
    <p:extLst>
      <p:ext uri="{BB962C8B-B14F-4D97-AF65-F5344CB8AC3E}">
        <p14:creationId xmlns:p14="http://schemas.microsoft.com/office/powerpoint/2010/main" val="3131464499"/>
      </p:ext>
    </p:extLst>
  </p:cSld>
  <p:clrMapOvr>
    <a:masterClrMapping/>
  </p:clrMapOvr>
  <p:transition>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27A65BAC-8F02-4BFD-B390-3956BA85DD3D}" type="slidenum">
              <a:rPr lang="ru-RU"/>
              <a:pPr/>
              <a:t>‹#›</a:t>
            </a:fld>
            <a:endParaRPr lang="ru-RU"/>
          </a:p>
        </p:txBody>
      </p:sp>
    </p:spTree>
    <p:extLst>
      <p:ext uri="{BB962C8B-B14F-4D97-AF65-F5344CB8AC3E}">
        <p14:creationId xmlns:p14="http://schemas.microsoft.com/office/powerpoint/2010/main" val="2991117244"/>
      </p:ext>
    </p:extLst>
  </p:cSld>
  <p:clrMapOvr>
    <a:masterClrMapping/>
  </p:clrMapOvr>
  <p:transition>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381000"/>
            <a:ext cx="2057400" cy="5715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381000"/>
            <a:ext cx="6019800" cy="5715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B6316C51-7D07-48D3-9AA9-D5F00818225C}" type="slidenum">
              <a:rPr lang="ru-RU"/>
              <a:pPr/>
              <a:t>‹#›</a:t>
            </a:fld>
            <a:endParaRPr lang="ru-RU"/>
          </a:p>
        </p:txBody>
      </p:sp>
    </p:spTree>
    <p:extLst>
      <p:ext uri="{BB962C8B-B14F-4D97-AF65-F5344CB8AC3E}">
        <p14:creationId xmlns:p14="http://schemas.microsoft.com/office/powerpoint/2010/main" val="607000694"/>
      </p:ext>
    </p:extLst>
  </p:cSld>
  <p:clrMapOvr>
    <a:masterClrMapping/>
  </p:clrMapOvr>
  <p:transition>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bwMode="auto">
          <a:xfrm>
            <a:off x="457200" y="381000"/>
            <a:ext cx="8229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5363" name="Rectangle 3"/>
          <p:cNvSpPr>
            <a:spLocks noGrp="1" noChangeArrowheads="1"/>
          </p:cNvSpPr>
          <p:nvPr>
            <p:ph type="body" idx="1"/>
          </p:nvPr>
        </p:nvSpPr>
        <p:spPr bwMode="auto">
          <a:xfrm>
            <a:off x="457200" y="19812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536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defRPr sz="1400" b="0">
                <a:effectLst>
                  <a:outerShdw blurRad="38100" dist="38100" dir="2700000" algn="tl">
                    <a:srgbClr val="000000"/>
                  </a:outerShdw>
                </a:effectLst>
                <a:latin typeface="Arial" pitchFamily="34" charset="0"/>
              </a:defRPr>
            </a:lvl1pPr>
          </a:lstStyle>
          <a:p>
            <a:endParaRPr lang="ru-RU"/>
          </a:p>
        </p:txBody>
      </p:sp>
      <p:sp>
        <p:nvSpPr>
          <p:cNvPr id="1536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b="0">
                <a:effectLst>
                  <a:outerShdw blurRad="38100" dist="38100" dir="2700000" algn="tl">
                    <a:srgbClr val="000000"/>
                  </a:outerShdw>
                </a:effectLst>
                <a:latin typeface="Arial" pitchFamily="34" charset="0"/>
              </a:defRPr>
            </a:lvl1pPr>
          </a:lstStyle>
          <a:p>
            <a:endParaRPr lang="ru-RU"/>
          </a:p>
        </p:txBody>
      </p:sp>
      <p:sp>
        <p:nvSpPr>
          <p:cNvPr id="1536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b="0">
                <a:effectLst>
                  <a:outerShdw blurRad="38100" dist="38100" dir="2700000" algn="tl">
                    <a:srgbClr val="000000"/>
                  </a:outerShdw>
                </a:effectLst>
                <a:latin typeface="Arial" pitchFamily="34" charset="0"/>
              </a:defRPr>
            </a:lvl1pPr>
          </a:lstStyle>
          <a:p>
            <a:fld id="{E9BDB768-C604-45BD-B35D-AA88F7B93F59}" type="slidenum">
              <a:rPr lang="ru-RU"/>
              <a:pPr/>
              <a:t>‹#›</a:t>
            </a:fld>
            <a:endParaRPr lang="ru-RU"/>
          </a:p>
        </p:txBody>
      </p:sp>
    </p:spTree>
  </p:cSld>
  <p:clrMap bg1="dk2" tx1="lt1" bg2="dk1" tx2="lt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Lst>
  <p:transition>
    <p:wheel spokes="8"/>
  </p:transition>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fontAlgn="base">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folHlink"/>
        </a:buClr>
        <a:buSzPct val="65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hlink"/>
        </a:buClr>
        <a:buSzPct val="65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video" Target="file:///C:\5_mavzu\rasm&amp;video\5.AVI" TargetMode="Externa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video" Target="file:///C:\5_mavzu\rasm&amp;video\51.AVI" TargetMode="External"/><Relationship Id="rId5" Type="http://schemas.openxmlformats.org/officeDocument/2006/relationships/image" Target="../media/image13.png"/><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1" name="Rectangle 9"/>
          <p:cNvSpPr>
            <a:spLocks noGrp="1" noChangeArrowheads="1"/>
          </p:cNvSpPr>
          <p:nvPr>
            <p:ph type="title"/>
          </p:nvPr>
        </p:nvSpPr>
        <p:spPr>
          <a:xfrm>
            <a:off x="457200" y="188913"/>
            <a:ext cx="8229600" cy="1727200"/>
          </a:xfrm>
        </p:spPr>
        <p:txBody>
          <a:bodyPr/>
          <a:lstStyle/>
          <a:p>
            <a:endParaRPr lang="ru-RU" dirty="0"/>
          </a:p>
        </p:txBody>
      </p:sp>
      <p:sp>
        <p:nvSpPr>
          <p:cNvPr id="3082" name="Rectangle 10"/>
          <p:cNvSpPr>
            <a:spLocks noGrp="1" noChangeArrowheads="1"/>
          </p:cNvSpPr>
          <p:nvPr>
            <p:ph type="body" idx="1"/>
          </p:nvPr>
        </p:nvSpPr>
        <p:spPr>
          <a:xfrm>
            <a:off x="539750" y="2420938"/>
            <a:ext cx="8229600" cy="4035425"/>
          </a:xfrm>
        </p:spPr>
        <p:txBody>
          <a:bodyPr/>
          <a:lstStyle/>
          <a:p>
            <a:pPr marL="609600" indent="-609600" algn="ctr">
              <a:buFont typeface="Wingdings" pitchFamily="2" charset="2"/>
              <a:buNone/>
            </a:pPr>
            <a:r>
              <a:rPr lang="uz-Cyrl-UZ" sz="2800" b="1">
                <a:solidFill>
                  <a:srgbClr val="0000FF"/>
                </a:solidFill>
                <a:latin typeface="Times New Roman" pitchFamily="18" charset="0"/>
              </a:rPr>
              <a:t>Р Е Ж А:</a:t>
            </a:r>
          </a:p>
          <a:p>
            <a:pPr marL="609600" indent="-609600" algn="ctr">
              <a:buFont typeface="Wingdings" pitchFamily="2" charset="2"/>
              <a:buNone/>
            </a:pPr>
            <a:endParaRPr lang="uz-Cyrl-UZ" sz="400" b="1">
              <a:solidFill>
                <a:srgbClr val="0000FF"/>
              </a:solidFill>
              <a:latin typeface="Times New Roman" pitchFamily="18" charset="0"/>
            </a:endParaRPr>
          </a:p>
          <a:p>
            <a:pPr marL="609600" indent="-609600" algn="just">
              <a:buClr>
                <a:srgbClr val="0000FF"/>
              </a:buClr>
              <a:buSzTx/>
              <a:buFont typeface="Wingdings" pitchFamily="2" charset="2"/>
              <a:buAutoNum type="arabicPeriod"/>
            </a:pPr>
            <a:r>
              <a:rPr lang="uz-Cyrl-UZ" sz="2800" b="1">
                <a:solidFill>
                  <a:srgbClr val="0000FF"/>
                </a:solidFill>
                <a:latin typeface="Times New Roman" pitchFamily="18" charset="0"/>
              </a:rPr>
              <a:t>IX - XII аср бошларида Тоҳирий, Саффорий ва Сомонийлар давлатлари. Уларнинг сиёсий, иқтисодий ва ижтимоий ҳаёти.</a:t>
            </a:r>
          </a:p>
          <a:p>
            <a:pPr marL="609600" indent="-609600" algn="just">
              <a:buClr>
                <a:srgbClr val="0000FF"/>
              </a:buClr>
              <a:buSzTx/>
              <a:buFont typeface="Wingdings" pitchFamily="2" charset="2"/>
              <a:buAutoNum type="arabicPeriod"/>
            </a:pPr>
            <a:r>
              <a:rPr lang="uz-Cyrl-UZ" sz="2800" b="1">
                <a:solidFill>
                  <a:srgbClr val="0000FF"/>
                </a:solidFill>
                <a:latin typeface="Times New Roman" pitchFamily="18" charset="0"/>
              </a:rPr>
              <a:t>Қорахонийлар, Ғазнавийлар давлатларининг ижтимоий ва иқтисодий ҳаёти.</a:t>
            </a:r>
          </a:p>
          <a:p>
            <a:pPr marL="609600" indent="-609600" algn="just">
              <a:buClr>
                <a:srgbClr val="0000FF"/>
              </a:buClr>
              <a:buSzTx/>
              <a:buFont typeface="Wingdings" pitchFamily="2" charset="2"/>
              <a:buAutoNum type="arabicPeriod"/>
            </a:pPr>
            <a:r>
              <a:rPr lang="uz-Cyrl-UZ" sz="2800" b="1">
                <a:solidFill>
                  <a:srgbClr val="0000FF"/>
                </a:solidFill>
                <a:latin typeface="Times New Roman" pitchFamily="18" charset="0"/>
              </a:rPr>
              <a:t>Хоразмшоҳ сулоласининг ўрнатилиши, ижтимоий, иқтисодий ва маданий ҳаёт.</a:t>
            </a:r>
            <a:endParaRPr lang="ru-RU" sz="2800" b="1">
              <a:solidFill>
                <a:srgbClr val="0000FF"/>
              </a:solidFill>
              <a:latin typeface="Times New Roman" pitchFamily="18" charset="0"/>
            </a:endParaRPr>
          </a:p>
        </p:txBody>
      </p:sp>
      <p:sp>
        <p:nvSpPr>
          <p:cNvPr id="3079" name="WordArt 7" descr="copy of uz"/>
          <p:cNvSpPr>
            <a:spLocks noChangeArrowheads="1" noChangeShapeType="1" noTextEdit="1"/>
          </p:cNvSpPr>
          <p:nvPr/>
        </p:nvSpPr>
        <p:spPr bwMode="auto">
          <a:xfrm>
            <a:off x="684213" y="765175"/>
            <a:ext cx="7781925" cy="792163"/>
          </a:xfrm>
          <a:prstGeom prst="rect">
            <a:avLst/>
          </a:prstGeom>
        </p:spPr>
        <p:txBody>
          <a:bodyPr wrap="none" fromWordArt="1">
            <a:prstTxWarp prst="textPlain">
              <a:avLst>
                <a:gd name="adj" fmla="val 50000"/>
              </a:avLst>
            </a:prstTxWarp>
          </a:bodyPr>
          <a:lstStyle/>
          <a:p>
            <a:r>
              <a:rPr lang="en-US" sz="3600" kern="10">
                <a:ln w="19050">
                  <a:solidFill>
                    <a:srgbClr val="99CCFF"/>
                  </a:solidFill>
                  <a:round/>
                  <a:headEnd/>
                  <a:tailEnd/>
                </a:ln>
                <a:blipFill dpi="0" rotWithShape="1">
                  <a:blip r:embed="rId2"/>
                  <a:srcRect/>
                  <a:stretch>
                    <a:fillRect/>
                  </a:stretch>
                </a:blipFill>
                <a:effectLst>
                  <a:outerShdw dist="35921" dir="2700000" algn="ctr" rotWithShape="0">
                    <a:srgbClr val="990000"/>
                  </a:outerShdw>
                </a:effectLst>
                <a:latin typeface="Times New Roman"/>
                <a:cs typeface="Times New Roman"/>
              </a:rPr>
              <a:t>IX-XII </a:t>
            </a:r>
            <a:r>
              <a:rPr lang="ru-RU" sz="3600" kern="10">
                <a:ln w="19050">
                  <a:solidFill>
                    <a:srgbClr val="99CCFF"/>
                  </a:solidFill>
                  <a:round/>
                  <a:headEnd/>
                  <a:tailEnd/>
                </a:ln>
                <a:blipFill dpi="0" rotWithShape="1">
                  <a:blip r:embed="rId2"/>
                  <a:srcRect/>
                  <a:stretch>
                    <a:fillRect/>
                  </a:stretch>
                </a:blipFill>
                <a:effectLst>
                  <a:outerShdw dist="35921" dir="2700000" algn="ctr" rotWithShape="0">
                    <a:srgbClr val="990000"/>
                  </a:outerShdw>
                </a:effectLst>
                <a:latin typeface="Times New Roman"/>
                <a:cs typeface="Times New Roman"/>
              </a:rPr>
              <a:t>асрларда ўзбек давлатчилиги:</a:t>
            </a:r>
          </a:p>
        </p:txBody>
      </p:sp>
      <p:sp>
        <p:nvSpPr>
          <p:cNvPr id="3080" name="WordArt 8" descr="copy of uz"/>
          <p:cNvSpPr>
            <a:spLocks noChangeArrowheads="1" noChangeShapeType="1" noTextEdit="1"/>
          </p:cNvSpPr>
          <p:nvPr/>
        </p:nvSpPr>
        <p:spPr bwMode="auto">
          <a:xfrm>
            <a:off x="755650" y="1484313"/>
            <a:ext cx="7677150" cy="865187"/>
          </a:xfrm>
          <a:prstGeom prst="rect">
            <a:avLst/>
          </a:prstGeom>
        </p:spPr>
        <p:txBody>
          <a:bodyPr wrap="none" fromWordArt="1">
            <a:prstTxWarp prst="textPlain">
              <a:avLst>
                <a:gd name="adj" fmla="val 50000"/>
              </a:avLst>
            </a:prstTxWarp>
          </a:bodyPr>
          <a:lstStyle/>
          <a:p>
            <a:r>
              <a:rPr lang="ru-RU" sz="3600" kern="10">
                <a:ln w="19050">
                  <a:solidFill>
                    <a:srgbClr val="99CCFF"/>
                  </a:solidFill>
                  <a:round/>
                  <a:headEnd/>
                  <a:tailEnd/>
                </a:ln>
                <a:blipFill dpi="0" rotWithShape="1">
                  <a:blip r:embed="rId2"/>
                  <a:srcRect/>
                  <a:stretch>
                    <a:fillRect/>
                  </a:stretch>
                </a:blipFill>
                <a:effectLst>
                  <a:outerShdw dist="35921" dir="2700000" algn="ctr" rotWithShape="0">
                    <a:srgbClr val="990000"/>
                  </a:outerShdw>
                </a:effectLst>
                <a:latin typeface="Times New Roman"/>
                <a:cs typeface="Times New Roman"/>
              </a:rPr>
              <a:t>сиёсий, ижтимоий ва иқтисодий ҳаёт</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3079"/>
                                        </p:tgtEl>
                                        <p:attrNameLst>
                                          <p:attrName>style.visibility</p:attrName>
                                        </p:attrNameLst>
                                      </p:cBhvr>
                                      <p:to>
                                        <p:strVal val="visible"/>
                                      </p:to>
                                    </p:set>
                                    <p:animEffect transition="in" filter="fade">
                                      <p:cBhvr>
                                        <p:cTn id="7" dur="1155" decel="100000"/>
                                        <p:tgtEl>
                                          <p:spTgt spid="3079"/>
                                        </p:tgtEl>
                                      </p:cBhvr>
                                    </p:animEffect>
                                    <p:animScale>
                                      <p:cBhvr>
                                        <p:cTn id="8" dur="1155" decel="100000"/>
                                        <p:tgtEl>
                                          <p:spTgt spid="3079"/>
                                        </p:tgtEl>
                                      </p:cBhvr>
                                      <p:from x="10000" y="10000"/>
                                      <p:to x="200000" y="450000"/>
                                    </p:animScale>
                                    <p:animScale>
                                      <p:cBhvr>
                                        <p:cTn id="9" dur="1845" accel="100000" fill="hold">
                                          <p:stCondLst>
                                            <p:cond delay="1155"/>
                                          </p:stCondLst>
                                        </p:cTn>
                                        <p:tgtEl>
                                          <p:spTgt spid="3079"/>
                                        </p:tgtEl>
                                      </p:cBhvr>
                                      <p:from x="200000" y="450000"/>
                                      <p:to x="100000" y="100000"/>
                                    </p:animScale>
                                    <p:set>
                                      <p:cBhvr>
                                        <p:cTn id="10" dur="1155" fill="hold"/>
                                        <p:tgtEl>
                                          <p:spTgt spid="3079"/>
                                        </p:tgtEl>
                                        <p:attrNameLst>
                                          <p:attrName>ppt_x</p:attrName>
                                        </p:attrNameLst>
                                      </p:cBhvr>
                                      <p:to>
                                        <p:strVal val="(0.5)"/>
                                      </p:to>
                                    </p:set>
                                    <p:anim from="(0.5)" to="(#ppt_x)" calcmode="lin" valueType="num">
                                      <p:cBhvr>
                                        <p:cTn id="11" dur="1845" accel="100000" fill="hold">
                                          <p:stCondLst>
                                            <p:cond delay="1155"/>
                                          </p:stCondLst>
                                        </p:cTn>
                                        <p:tgtEl>
                                          <p:spTgt spid="3079"/>
                                        </p:tgtEl>
                                        <p:attrNameLst>
                                          <p:attrName>ppt_x</p:attrName>
                                        </p:attrNameLst>
                                      </p:cBhvr>
                                    </p:anim>
                                    <p:set>
                                      <p:cBhvr>
                                        <p:cTn id="12" dur="1155" fill="hold"/>
                                        <p:tgtEl>
                                          <p:spTgt spid="3079"/>
                                        </p:tgtEl>
                                        <p:attrNameLst>
                                          <p:attrName>ppt_y</p:attrName>
                                        </p:attrNameLst>
                                      </p:cBhvr>
                                      <p:to>
                                        <p:strVal val="(#ppt_y+0.4)"/>
                                      </p:to>
                                    </p:set>
                                    <p:anim from="(#ppt_y+0.4)" to="(#ppt_y)" calcmode="lin" valueType="num">
                                      <p:cBhvr>
                                        <p:cTn id="13" dur="1845" accel="100000" fill="hold">
                                          <p:stCondLst>
                                            <p:cond delay="1155"/>
                                          </p:stCondLst>
                                        </p:cTn>
                                        <p:tgtEl>
                                          <p:spTgt spid="3079"/>
                                        </p:tgtEl>
                                        <p:attrNameLst>
                                          <p:attrName>ppt_y</p:attrName>
                                        </p:attrNameLst>
                                      </p:cBhvr>
                                    </p:anim>
                                  </p:childTnLst>
                                </p:cTn>
                              </p:par>
                            </p:childTnLst>
                          </p:cTn>
                        </p:par>
                        <p:par>
                          <p:cTn id="14" fill="hold" nodeType="afterGroup">
                            <p:stCondLst>
                              <p:cond delay="3000"/>
                            </p:stCondLst>
                            <p:childTnLst>
                              <p:par>
                                <p:cTn id="15" presetID="51" presetClass="entr" presetSubtype="0" fill="hold" grpId="0" nodeType="afterEffect">
                                  <p:stCondLst>
                                    <p:cond delay="0"/>
                                  </p:stCondLst>
                                  <p:childTnLst>
                                    <p:set>
                                      <p:cBhvr>
                                        <p:cTn id="16" dur="1" fill="hold">
                                          <p:stCondLst>
                                            <p:cond delay="0"/>
                                          </p:stCondLst>
                                        </p:cTn>
                                        <p:tgtEl>
                                          <p:spTgt spid="3080"/>
                                        </p:tgtEl>
                                        <p:attrNameLst>
                                          <p:attrName>style.visibility</p:attrName>
                                        </p:attrNameLst>
                                      </p:cBhvr>
                                      <p:to>
                                        <p:strVal val="visible"/>
                                      </p:to>
                                    </p:set>
                                    <p:animEffect transition="in" filter="fade">
                                      <p:cBhvr>
                                        <p:cTn id="17" dur="770" decel="100000"/>
                                        <p:tgtEl>
                                          <p:spTgt spid="3080"/>
                                        </p:tgtEl>
                                      </p:cBhvr>
                                    </p:animEffect>
                                    <p:animScale>
                                      <p:cBhvr>
                                        <p:cTn id="18" dur="770" decel="100000"/>
                                        <p:tgtEl>
                                          <p:spTgt spid="3080"/>
                                        </p:tgtEl>
                                      </p:cBhvr>
                                      <p:from x="10000" y="10000"/>
                                      <p:to x="200000" y="450000"/>
                                    </p:animScale>
                                    <p:animScale>
                                      <p:cBhvr>
                                        <p:cTn id="19" dur="1230" accel="100000" fill="hold">
                                          <p:stCondLst>
                                            <p:cond delay="770"/>
                                          </p:stCondLst>
                                        </p:cTn>
                                        <p:tgtEl>
                                          <p:spTgt spid="3080"/>
                                        </p:tgtEl>
                                      </p:cBhvr>
                                      <p:from x="200000" y="450000"/>
                                      <p:to x="100000" y="100000"/>
                                    </p:animScale>
                                    <p:set>
                                      <p:cBhvr>
                                        <p:cTn id="20" dur="770" fill="hold"/>
                                        <p:tgtEl>
                                          <p:spTgt spid="3080"/>
                                        </p:tgtEl>
                                        <p:attrNameLst>
                                          <p:attrName>ppt_x</p:attrName>
                                        </p:attrNameLst>
                                      </p:cBhvr>
                                      <p:to>
                                        <p:strVal val="(0.5)"/>
                                      </p:to>
                                    </p:set>
                                    <p:anim from="(0.5)" to="(#ppt_x)" calcmode="lin" valueType="num">
                                      <p:cBhvr>
                                        <p:cTn id="21" dur="1230" accel="100000" fill="hold">
                                          <p:stCondLst>
                                            <p:cond delay="770"/>
                                          </p:stCondLst>
                                        </p:cTn>
                                        <p:tgtEl>
                                          <p:spTgt spid="3080"/>
                                        </p:tgtEl>
                                        <p:attrNameLst>
                                          <p:attrName>ppt_x</p:attrName>
                                        </p:attrNameLst>
                                      </p:cBhvr>
                                    </p:anim>
                                    <p:set>
                                      <p:cBhvr>
                                        <p:cTn id="22" dur="770" fill="hold"/>
                                        <p:tgtEl>
                                          <p:spTgt spid="3080"/>
                                        </p:tgtEl>
                                        <p:attrNameLst>
                                          <p:attrName>ppt_y</p:attrName>
                                        </p:attrNameLst>
                                      </p:cBhvr>
                                      <p:to>
                                        <p:strVal val="(#ppt_y+0.4)"/>
                                      </p:to>
                                    </p:set>
                                    <p:anim from="(#ppt_y+0.4)" to="(#ppt_y)" calcmode="lin" valueType="num">
                                      <p:cBhvr>
                                        <p:cTn id="23" dur="1230" accel="100000" fill="hold">
                                          <p:stCondLst>
                                            <p:cond delay="770"/>
                                          </p:stCondLst>
                                        </p:cTn>
                                        <p:tgtEl>
                                          <p:spTgt spid="3080"/>
                                        </p:tgtEl>
                                        <p:attrNameLst>
                                          <p:attrName>ppt_y</p:attrName>
                                        </p:attrNameLst>
                                      </p:cBhvr>
                                    </p:anim>
                                  </p:childTnLst>
                                </p:cTn>
                              </p:par>
                            </p:childTnLst>
                          </p:cTn>
                        </p:par>
                        <p:par>
                          <p:cTn id="24" fill="hold" nodeType="afterGroup">
                            <p:stCondLst>
                              <p:cond delay="5000"/>
                            </p:stCondLst>
                            <p:childTnLst>
                              <p:par>
                                <p:cTn id="25" presetID="42" presetClass="entr" presetSubtype="0" fill="hold" nodeType="afterEffect">
                                  <p:stCondLst>
                                    <p:cond delay="0"/>
                                  </p:stCondLst>
                                  <p:childTnLst>
                                    <p:set>
                                      <p:cBhvr>
                                        <p:cTn id="26" dur="1" fill="hold">
                                          <p:stCondLst>
                                            <p:cond delay="0"/>
                                          </p:stCondLst>
                                        </p:cTn>
                                        <p:tgtEl>
                                          <p:spTgt spid="3082">
                                            <p:txEl>
                                              <p:pRg st="0" end="0"/>
                                            </p:txEl>
                                          </p:spTgt>
                                        </p:tgtEl>
                                        <p:attrNameLst>
                                          <p:attrName>style.visibility</p:attrName>
                                        </p:attrNameLst>
                                      </p:cBhvr>
                                      <p:to>
                                        <p:strVal val="visible"/>
                                      </p:to>
                                    </p:set>
                                    <p:animEffect transition="in" filter="fade">
                                      <p:cBhvr>
                                        <p:cTn id="27" dur="3000"/>
                                        <p:tgtEl>
                                          <p:spTgt spid="3082">
                                            <p:txEl>
                                              <p:pRg st="0" end="0"/>
                                            </p:txEl>
                                          </p:spTgt>
                                        </p:tgtEl>
                                      </p:cBhvr>
                                    </p:animEffect>
                                    <p:anim calcmode="lin" valueType="num">
                                      <p:cBhvr>
                                        <p:cTn id="28" dur="3000" fill="hold"/>
                                        <p:tgtEl>
                                          <p:spTgt spid="3082">
                                            <p:txEl>
                                              <p:pRg st="0" end="0"/>
                                            </p:txEl>
                                          </p:spTgt>
                                        </p:tgtEl>
                                        <p:attrNameLst>
                                          <p:attrName>ppt_x</p:attrName>
                                        </p:attrNameLst>
                                      </p:cBhvr>
                                      <p:tavLst>
                                        <p:tav tm="0">
                                          <p:val>
                                            <p:strVal val="#ppt_x"/>
                                          </p:val>
                                        </p:tav>
                                        <p:tav tm="100000">
                                          <p:val>
                                            <p:strVal val="#ppt_x"/>
                                          </p:val>
                                        </p:tav>
                                      </p:tavLst>
                                    </p:anim>
                                    <p:anim calcmode="lin" valueType="num">
                                      <p:cBhvr>
                                        <p:cTn id="29" dur="3000" fill="hold"/>
                                        <p:tgtEl>
                                          <p:spTgt spid="3082">
                                            <p:txEl>
                                              <p:pRg st="0" end="0"/>
                                            </p:txEl>
                                          </p:spTgt>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8000"/>
                            </p:stCondLst>
                            <p:childTnLst>
                              <p:par>
                                <p:cTn id="31" presetID="42" presetClass="entr" presetSubtype="0" fill="hold" nodeType="afterEffect">
                                  <p:stCondLst>
                                    <p:cond delay="0"/>
                                  </p:stCondLst>
                                  <p:childTnLst>
                                    <p:set>
                                      <p:cBhvr>
                                        <p:cTn id="32" dur="1" fill="hold">
                                          <p:stCondLst>
                                            <p:cond delay="0"/>
                                          </p:stCondLst>
                                        </p:cTn>
                                        <p:tgtEl>
                                          <p:spTgt spid="3082">
                                            <p:txEl>
                                              <p:pRg st="2" end="2"/>
                                            </p:txEl>
                                          </p:spTgt>
                                        </p:tgtEl>
                                        <p:attrNameLst>
                                          <p:attrName>style.visibility</p:attrName>
                                        </p:attrNameLst>
                                      </p:cBhvr>
                                      <p:to>
                                        <p:strVal val="visible"/>
                                      </p:to>
                                    </p:set>
                                    <p:animEffect transition="in" filter="fade">
                                      <p:cBhvr>
                                        <p:cTn id="33" dur="3000"/>
                                        <p:tgtEl>
                                          <p:spTgt spid="3082">
                                            <p:txEl>
                                              <p:pRg st="2" end="2"/>
                                            </p:txEl>
                                          </p:spTgt>
                                        </p:tgtEl>
                                      </p:cBhvr>
                                    </p:animEffect>
                                    <p:anim calcmode="lin" valueType="num">
                                      <p:cBhvr>
                                        <p:cTn id="34" dur="3000" fill="hold"/>
                                        <p:tgtEl>
                                          <p:spTgt spid="3082">
                                            <p:txEl>
                                              <p:pRg st="2" end="2"/>
                                            </p:txEl>
                                          </p:spTgt>
                                        </p:tgtEl>
                                        <p:attrNameLst>
                                          <p:attrName>ppt_x</p:attrName>
                                        </p:attrNameLst>
                                      </p:cBhvr>
                                      <p:tavLst>
                                        <p:tav tm="0">
                                          <p:val>
                                            <p:strVal val="#ppt_x"/>
                                          </p:val>
                                        </p:tav>
                                        <p:tav tm="100000">
                                          <p:val>
                                            <p:strVal val="#ppt_x"/>
                                          </p:val>
                                        </p:tav>
                                      </p:tavLst>
                                    </p:anim>
                                    <p:anim calcmode="lin" valueType="num">
                                      <p:cBhvr>
                                        <p:cTn id="35" dur="3000" fill="hold"/>
                                        <p:tgtEl>
                                          <p:spTgt spid="3082">
                                            <p:txEl>
                                              <p:pRg st="2" end="2"/>
                                            </p:txEl>
                                          </p:spTgt>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11000"/>
                            </p:stCondLst>
                            <p:childTnLst>
                              <p:par>
                                <p:cTn id="37" presetID="42" presetClass="entr" presetSubtype="0" fill="hold" nodeType="afterEffect">
                                  <p:stCondLst>
                                    <p:cond delay="0"/>
                                  </p:stCondLst>
                                  <p:childTnLst>
                                    <p:set>
                                      <p:cBhvr>
                                        <p:cTn id="38" dur="1" fill="hold">
                                          <p:stCondLst>
                                            <p:cond delay="0"/>
                                          </p:stCondLst>
                                        </p:cTn>
                                        <p:tgtEl>
                                          <p:spTgt spid="3082">
                                            <p:txEl>
                                              <p:pRg st="3" end="3"/>
                                            </p:txEl>
                                          </p:spTgt>
                                        </p:tgtEl>
                                        <p:attrNameLst>
                                          <p:attrName>style.visibility</p:attrName>
                                        </p:attrNameLst>
                                      </p:cBhvr>
                                      <p:to>
                                        <p:strVal val="visible"/>
                                      </p:to>
                                    </p:set>
                                    <p:animEffect transition="in" filter="fade">
                                      <p:cBhvr>
                                        <p:cTn id="39" dur="3000"/>
                                        <p:tgtEl>
                                          <p:spTgt spid="3082">
                                            <p:txEl>
                                              <p:pRg st="3" end="3"/>
                                            </p:txEl>
                                          </p:spTgt>
                                        </p:tgtEl>
                                      </p:cBhvr>
                                    </p:animEffect>
                                    <p:anim calcmode="lin" valueType="num">
                                      <p:cBhvr>
                                        <p:cTn id="40" dur="3000" fill="hold"/>
                                        <p:tgtEl>
                                          <p:spTgt spid="3082">
                                            <p:txEl>
                                              <p:pRg st="3" end="3"/>
                                            </p:txEl>
                                          </p:spTgt>
                                        </p:tgtEl>
                                        <p:attrNameLst>
                                          <p:attrName>ppt_x</p:attrName>
                                        </p:attrNameLst>
                                      </p:cBhvr>
                                      <p:tavLst>
                                        <p:tav tm="0">
                                          <p:val>
                                            <p:strVal val="#ppt_x"/>
                                          </p:val>
                                        </p:tav>
                                        <p:tav tm="100000">
                                          <p:val>
                                            <p:strVal val="#ppt_x"/>
                                          </p:val>
                                        </p:tav>
                                      </p:tavLst>
                                    </p:anim>
                                    <p:anim calcmode="lin" valueType="num">
                                      <p:cBhvr>
                                        <p:cTn id="41" dur="3000" fill="hold"/>
                                        <p:tgtEl>
                                          <p:spTgt spid="3082">
                                            <p:txEl>
                                              <p:pRg st="3" end="3"/>
                                            </p:txEl>
                                          </p:spTgt>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14000"/>
                            </p:stCondLst>
                            <p:childTnLst>
                              <p:par>
                                <p:cTn id="43" presetID="42" presetClass="entr" presetSubtype="0" fill="hold" nodeType="afterEffect">
                                  <p:stCondLst>
                                    <p:cond delay="0"/>
                                  </p:stCondLst>
                                  <p:childTnLst>
                                    <p:set>
                                      <p:cBhvr>
                                        <p:cTn id="44" dur="1" fill="hold">
                                          <p:stCondLst>
                                            <p:cond delay="0"/>
                                          </p:stCondLst>
                                        </p:cTn>
                                        <p:tgtEl>
                                          <p:spTgt spid="3082">
                                            <p:txEl>
                                              <p:pRg st="4" end="4"/>
                                            </p:txEl>
                                          </p:spTgt>
                                        </p:tgtEl>
                                        <p:attrNameLst>
                                          <p:attrName>style.visibility</p:attrName>
                                        </p:attrNameLst>
                                      </p:cBhvr>
                                      <p:to>
                                        <p:strVal val="visible"/>
                                      </p:to>
                                    </p:set>
                                    <p:animEffect transition="in" filter="fade">
                                      <p:cBhvr>
                                        <p:cTn id="45" dur="3000"/>
                                        <p:tgtEl>
                                          <p:spTgt spid="3082">
                                            <p:txEl>
                                              <p:pRg st="4" end="4"/>
                                            </p:txEl>
                                          </p:spTgt>
                                        </p:tgtEl>
                                      </p:cBhvr>
                                    </p:animEffect>
                                    <p:anim calcmode="lin" valueType="num">
                                      <p:cBhvr>
                                        <p:cTn id="46" dur="3000" fill="hold"/>
                                        <p:tgtEl>
                                          <p:spTgt spid="3082">
                                            <p:txEl>
                                              <p:pRg st="4" end="4"/>
                                            </p:txEl>
                                          </p:spTgt>
                                        </p:tgtEl>
                                        <p:attrNameLst>
                                          <p:attrName>ppt_x</p:attrName>
                                        </p:attrNameLst>
                                      </p:cBhvr>
                                      <p:tavLst>
                                        <p:tav tm="0">
                                          <p:val>
                                            <p:strVal val="#ppt_x"/>
                                          </p:val>
                                        </p:tav>
                                        <p:tav tm="100000">
                                          <p:val>
                                            <p:strVal val="#ppt_x"/>
                                          </p:val>
                                        </p:tav>
                                      </p:tavLst>
                                    </p:anim>
                                    <p:anim calcmode="lin" valueType="num">
                                      <p:cBhvr>
                                        <p:cTn id="47" dur="3000" fill="hold"/>
                                        <p:tgtEl>
                                          <p:spTgt spid="308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9" grpId="0" animBg="1"/>
      <p:bldP spid="308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5.AVI">
            <a:hlinkClick r:id="" action="ppaction://media"/>
          </p:cNvPr>
          <p:cNvPicPr>
            <a:picLocks noRot="1" noChangeAspect="1" noChangeArrowheads="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1524000" y="1143000"/>
            <a:ext cx="6096000" cy="4572000"/>
          </a:xfrm>
          <a:prstGeom prst="rect">
            <a:avLst/>
          </a:prstGeom>
          <a:noFill/>
          <a:extLst>
            <a:ext uri="{909E8E84-426E-40DD-AFC4-6F175D3DCCD1}">
              <a14:hiddenFill xmlns:a14="http://schemas.microsoft.com/office/drawing/2010/main">
                <a:solidFill>
                  <a:srgbClr val="FFFFFF"/>
                </a:solidFill>
              </a14:hiddenFill>
            </a:ext>
          </a:extLst>
        </p:spPr>
      </p:pic>
      <p:pic>
        <p:nvPicPr>
          <p:cNvPr id="26629" name="Picture 5" descr="ramka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3938" y="620713"/>
            <a:ext cx="523875" cy="5616575"/>
          </a:xfrm>
          <a:prstGeom prst="rect">
            <a:avLst/>
          </a:prstGeom>
          <a:noFill/>
          <a:extLst>
            <a:ext uri="{909E8E84-426E-40DD-AFC4-6F175D3DCCD1}">
              <a14:hiddenFill xmlns:a14="http://schemas.microsoft.com/office/drawing/2010/main">
                <a:solidFill>
                  <a:srgbClr val="FFFFFF"/>
                </a:solidFill>
              </a14:hiddenFill>
            </a:ext>
          </a:extLst>
        </p:spPr>
      </p:pic>
      <p:pic>
        <p:nvPicPr>
          <p:cNvPr id="26630" name="Picture 6" descr="ramk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98600" y="620713"/>
            <a:ext cx="6169025" cy="523875"/>
          </a:xfrm>
          <a:prstGeom prst="rect">
            <a:avLst/>
          </a:prstGeom>
          <a:noFill/>
          <a:extLst>
            <a:ext uri="{909E8E84-426E-40DD-AFC4-6F175D3DCCD1}">
              <a14:hiddenFill xmlns:a14="http://schemas.microsoft.com/office/drawing/2010/main">
                <a:solidFill>
                  <a:srgbClr val="FFFFFF"/>
                </a:solidFill>
              </a14:hiddenFill>
            </a:ext>
          </a:extLst>
        </p:spPr>
      </p:pic>
      <p:pic>
        <p:nvPicPr>
          <p:cNvPr id="26631" name="Picture 7" descr="ramk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76375" y="5713413"/>
            <a:ext cx="6169025" cy="523875"/>
          </a:xfrm>
          <a:prstGeom prst="rect">
            <a:avLst/>
          </a:prstGeom>
          <a:noFill/>
          <a:extLst>
            <a:ext uri="{909E8E84-426E-40DD-AFC4-6F175D3DCCD1}">
              <a14:hiddenFill xmlns:a14="http://schemas.microsoft.com/office/drawing/2010/main">
                <a:solidFill>
                  <a:srgbClr val="FFFFFF"/>
                </a:solidFill>
              </a14:hiddenFill>
            </a:ext>
          </a:extLst>
        </p:spPr>
      </p:pic>
      <p:pic>
        <p:nvPicPr>
          <p:cNvPr id="26632" name="Picture 8" descr="ramka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20713"/>
            <a:ext cx="523875" cy="5616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heel spokes="8"/>
  </p:transition>
  <p:timing>
    <p:tnLst>
      <p:par>
        <p:cTn id="1" dur="indefinite" restart="never" nodeType="tmRoot">
          <p:childTnLst>
            <p:seq concurrent="1" nextAc="seek">
              <p:cTn id="2" restart="whenNotActive" fill="hold" evtFilter="cancelBubble" nodeType="interactiveSeq">
                <p:stCondLst>
                  <p:cond evt="onClick" delay="0">
                    <p:tgtEl>
                      <p:spTgt spid="26628"/>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26628"/>
                                        </p:tgtEl>
                                      </p:cBhvr>
                                    </p:cmd>
                                  </p:childTnLst>
                                </p:cTn>
                              </p:par>
                            </p:childTnLst>
                          </p:cTn>
                        </p:par>
                      </p:childTnLst>
                    </p:cTn>
                  </p:par>
                </p:childTnLst>
              </p:cTn>
              <p:nextCondLst>
                <p:cond evt="onClick" delay="0">
                  <p:tgtEl>
                    <p:spTgt spid="26628"/>
                  </p:tgtEl>
                </p:cond>
              </p:nextCondLst>
            </p:seq>
            <p:video>
              <p:cMediaNode>
                <p:cTn id="7" fill="hold" display="0">
                  <p:stCondLst>
                    <p:cond delay="indefinite"/>
                  </p:stCondLst>
                  <p:endCondLst>
                    <p:cond evt="onNext" delay="0">
                      <p:tgtEl>
                        <p:sldTgt/>
                      </p:tgtEl>
                    </p:cond>
                    <p:cond evt="onPrev" delay="0">
                      <p:tgtEl>
                        <p:sldTgt/>
                      </p:tgtEl>
                    </p:cond>
                  </p:endCondLst>
                </p:cTn>
                <p:tgtEl>
                  <p:spTgt spid="26628"/>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4" name="Rectangle 6"/>
          <p:cNvSpPr>
            <a:spLocks noGrp="1" noChangeArrowheads="1"/>
          </p:cNvSpPr>
          <p:nvPr>
            <p:ph type="body" idx="1"/>
          </p:nvPr>
        </p:nvSpPr>
        <p:spPr>
          <a:xfrm>
            <a:off x="468313" y="765175"/>
            <a:ext cx="8362950" cy="5186363"/>
          </a:xfrm>
        </p:spPr>
        <p:txBody>
          <a:bodyPr/>
          <a:lstStyle/>
          <a:p>
            <a:pPr marL="609600" indent="-609600" algn="just">
              <a:lnSpc>
                <a:spcPct val="80000"/>
              </a:lnSpc>
              <a:buClr>
                <a:srgbClr val="0000FF"/>
              </a:buClr>
              <a:buSzTx/>
              <a:buFont typeface="Wingdings" pitchFamily="2" charset="2"/>
              <a:buAutoNum type="arabicPeriod"/>
            </a:pPr>
            <a:r>
              <a:rPr lang="uz-Cyrl-UZ" sz="2000" b="1">
                <a:solidFill>
                  <a:srgbClr val="0000FF"/>
                </a:solidFill>
                <a:latin typeface="Times New Roman" pitchFamily="18" charset="0"/>
              </a:rPr>
              <a:t>Каримов И.  Биздан озод ва обод ватан қолсин. Тошкент, 1996.</a:t>
            </a:r>
            <a:endParaRPr lang="en-US" sz="2000" b="1">
              <a:solidFill>
                <a:srgbClr val="0000FF"/>
              </a:solidFill>
              <a:latin typeface="Times New Roman" pitchFamily="18" charset="0"/>
            </a:endParaRPr>
          </a:p>
          <a:p>
            <a:pPr marL="609600" indent="-609600" algn="just">
              <a:lnSpc>
                <a:spcPct val="80000"/>
              </a:lnSpc>
              <a:buClr>
                <a:srgbClr val="0000FF"/>
              </a:buClr>
              <a:buSzTx/>
              <a:buFont typeface="Wingdings" pitchFamily="2" charset="2"/>
              <a:buAutoNum type="arabicPeriod"/>
            </a:pPr>
            <a:r>
              <a:rPr lang="uz-Cyrl-UZ" sz="2000" b="1">
                <a:solidFill>
                  <a:srgbClr val="0000FF"/>
                </a:solidFill>
                <a:latin typeface="Times New Roman" pitchFamily="18" charset="0"/>
              </a:rPr>
              <a:t>Каримов И.  Савдо уйидан ипак йўлини тиклаш сари</a:t>
            </a:r>
            <a:r>
              <a:rPr lang="ru-RU" sz="2000" b="1">
                <a:solidFill>
                  <a:srgbClr val="0000FF"/>
                </a:solidFill>
                <a:latin typeface="Times New Roman" pitchFamily="18" charset="0"/>
              </a:rPr>
              <a:t>.</a:t>
            </a:r>
            <a:r>
              <a:rPr lang="uz-Cyrl-UZ" sz="2000" b="1">
                <a:solidFill>
                  <a:srgbClr val="0000FF"/>
                </a:solidFill>
                <a:latin typeface="Times New Roman" pitchFamily="18" charset="0"/>
              </a:rPr>
              <a:t> Асарлар, 2-т. Тошкент, 1996.</a:t>
            </a:r>
            <a:endParaRPr lang="en-US" sz="2000" b="1">
              <a:solidFill>
                <a:srgbClr val="0000FF"/>
              </a:solidFill>
              <a:latin typeface="Times New Roman" pitchFamily="18" charset="0"/>
            </a:endParaRPr>
          </a:p>
          <a:p>
            <a:pPr marL="609600" indent="-609600" algn="just">
              <a:lnSpc>
                <a:spcPct val="80000"/>
              </a:lnSpc>
              <a:buClr>
                <a:srgbClr val="0000FF"/>
              </a:buClr>
              <a:buSzTx/>
              <a:buFont typeface="Wingdings" pitchFamily="2" charset="2"/>
              <a:buAutoNum type="arabicPeriod"/>
            </a:pPr>
            <a:r>
              <a:rPr lang="uz-Cyrl-UZ" sz="2000" b="1">
                <a:solidFill>
                  <a:srgbClr val="0000FF"/>
                </a:solidFill>
                <a:latin typeface="Times New Roman" pitchFamily="18" charset="0"/>
              </a:rPr>
              <a:t>Каримов И. Тарихий хотирасиз келажак йўқ. Тошкент, “Шарқ”, 1998</a:t>
            </a:r>
            <a:r>
              <a:rPr lang="en-US" sz="2000" b="1">
                <a:solidFill>
                  <a:srgbClr val="0000FF"/>
                </a:solidFill>
                <a:latin typeface="Times New Roman" pitchFamily="18" charset="0"/>
              </a:rPr>
              <a:t>.</a:t>
            </a:r>
          </a:p>
          <a:p>
            <a:pPr marL="609600" indent="-609600" algn="just">
              <a:lnSpc>
                <a:spcPct val="80000"/>
              </a:lnSpc>
              <a:buClr>
                <a:srgbClr val="0000FF"/>
              </a:buClr>
              <a:buSzTx/>
              <a:buFont typeface="Wingdings" pitchFamily="2" charset="2"/>
              <a:buAutoNum type="arabicPeriod"/>
            </a:pPr>
            <a:r>
              <a:rPr lang="uz-Cyrl-UZ" sz="2000" b="1">
                <a:solidFill>
                  <a:srgbClr val="0000FF"/>
                </a:solidFill>
                <a:latin typeface="Times New Roman" pitchFamily="18" charset="0"/>
              </a:rPr>
              <a:t>Каримов И. Ўзбекистон ХХ1 аср бўсағасида: хавфсизликка таҳдид, барқарорлик шартлари ва тараққиёт кафолатлари. Тошкент, “Ўзбекистон”, 1997.</a:t>
            </a:r>
            <a:endParaRPr lang="en-US" sz="2000" b="1">
              <a:solidFill>
                <a:srgbClr val="0000FF"/>
              </a:solidFill>
              <a:latin typeface="Times New Roman" pitchFamily="18" charset="0"/>
            </a:endParaRPr>
          </a:p>
          <a:p>
            <a:pPr marL="609600" indent="-609600" algn="just">
              <a:lnSpc>
                <a:spcPct val="80000"/>
              </a:lnSpc>
              <a:buClr>
                <a:srgbClr val="0000FF"/>
              </a:buClr>
              <a:buSzTx/>
              <a:buFont typeface="Wingdings" pitchFamily="2" charset="2"/>
              <a:buAutoNum type="arabicPeriod"/>
            </a:pPr>
            <a:r>
              <a:rPr lang="uz-Cyrl-UZ" sz="2000" b="1">
                <a:solidFill>
                  <a:srgbClr val="0000FF"/>
                </a:solidFill>
                <a:latin typeface="Times New Roman" pitchFamily="18" charset="0"/>
              </a:rPr>
              <a:t>Каримов И. Ўзбекистоннинг 16 йиллик  мустақил тараққиёт йўли. </a:t>
            </a:r>
            <a:r>
              <a:rPr lang="ru-RU" sz="2000" b="1">
                <a:solidFill>
                  <a:srgbClr val="0000FF"/>
                </a:solidFill>
                <a:latin typeface="Times New Roman" pitchFamily="18" charset="0"/>
              </a:rPr>
              <a:t>“Ўзбекистон овози» газетаси, 31 август 2007 йил.</a:t>
            </a:r>
            <a:endParaRPr lang="en-US" sz="2000" b="1">
              <a:solidFill>
                <a:srgbClr val="0000FF"/>
              </a:solidFill>
              <a:latin typeface="Times New Roman" pitchFamily="18" charset="0"/>
            </a:endParaRPr>
          </a:p>
          <a:p>
            <a:pPr marL="609600" indent="-609600" algn="just">
              <a:lnSpc>
                <a:spcPct val="80000"/>
              </a:lnSpc>
              <a:buClr>
                <a:srgbClr val="0000FF"/>
              </a:buClr>
              <a:buSzTx/>
              <a:buFont typeface="Wingdings" pitchFamily="2" charset="2"/>
              <a:buAutoNum type="arabicPeriod"/>
            </a:pPr>
            <a:r>
              <a:rPr lang="uz-Cyrl-UZ" sz="2000" b="1">
                <a:solidFill>
                  <a:srgbClr val="0000FF"/>
                </a:solidFill>
                <a:latin typeface="Times New Roman" pitchFamily="18" charset="0"/>
              </a:rPr>
              <a:t>Азамат Зиё. Ўзбек давлатчилиги тарихи. Тошкент, 2000.</a:t>
            </a:r>
            <a:endParaRPr lang="en-US" sz="2000" b="1">
              <a:solidFill>
                <a:srgbClr val="0000FF"/>
              </a:solidFill>
              <a:latin typeface="Times New Roman" pitchFamily="18" charset="0"/>
            </a:endParaRPr>
          </a:p>
          <a:p>
            <a:pPr marL="609600" indent="-609600" algn="just">
              <a:lnSpc>
                <a:spcPct val="80000"/>
              </a:lnSpc>
              <a:buClr>
                <a:srgbClr val="0000FF"/>
              </a:buClr>
              <a:buSzTx/>
              <a:buFont typeface="Wingdings" pitchFamily="2" charset="2"/>
              <a:buAutoNum type="arabicPeriod"/>
            </a:pPr>
            <a:r>
              <a:rPr lang="uz-Cyrl-UZ" sz="2000" b="1">
                <a:solidFill>
                  <a:srgbClr val="0000FF"/>
                </a:solidFill>
                <a:latin typeface="Times New Roman" pitchFamily="18" charset="0"/>
              </a:rPr>
              <a:t>Буниёдов З. Ануштегин Хоразмшоҳлар давлати (1097-1231).    Тошкент, 1998.</a:t>
            </a:r>
            <a:endParaRPr lang="en-US" sz="2000" b="1">
              <a:solidFill>
                <a:srgbClr val="0000FF"/>
              </a:solidFill>
              <a:latin typeface="Times New Roman" pitchFamily="18" charset="0"/>
            </a:endParaRPr>
          </a:p>
          <a:p>
            <a:pPr marL="609600" indent="-609600" algn="just">
              <a:lnSpc>
                <a:spcPct val="80000"/>
              </a:lnSpc>
              <a:buClr>
                <a:srgbClr val="0000FF"/>
              </a:buClr>
              <a:buSzTx/>
              <a:buFont typeface="Wingdings" pitchFamily="2" charset="2"/>
              <a:buAutoNum type="arabicPeriod"/>
            </a:pPr>
            <a:r>
              <a:rPr lang="uz-Cyrl-UZ" sz="2000" b="1">
                <a:solidFill>
                  <a:srgbClr val="0000FF"/>
                </a:solidFill>
                <a:latin typeface="Times New Roman" pitchFamily="18" charset="0"/>
              </a:rPr>
              <a:t>Вамбери Х. Бухоро ёхуд Мовороуннахр тарихи. Тошкент, “Фан”, 1991</a:t>
            </a:r>
            <a:r>
              <a:rPr lang="en-US" sz="2000" b="1">
                <a:solidFill>
                  <a:srgbClr val="0000FF"/>
                </a:solidFill>
                <a:latin typeface="Times New Roman" pitchFamily="18" charset="0"/>
              </a:rPr>
              <a:t>.</a:t>
            </a:r>
          </a:p>
          <a:p>
            <a:pPr marL="609600" indent="-609600" algn="just">
              <a:lnSpc>
                <a:spcPct val="80000"/>
              </a:lnSpc>
              <a:buClr>
                <a:srgbClr val="0000FF"/>
              </a:buClr>
              <a:buSzTx/>
              <a:buFont typeface="Wingdings" pitchFamily="2" charset="2"/>
              <a:buAutoNum type="arabicPeriod"/>
            </a:pPr>
            <a:r>
              <a:rPr lang="uz-Cyrl-UZ" sz="2000" b="1">
                <a:solidFill>
                  <a:srgbClr val="0000FF"/>
                </a:solidFill>
                <a:latin typeface="Times New Roman" pitchFamily="18" charset="0"/>
              </a:rPr>
              <a:t>Наршахий. Бухоро тарихи. </a:t>
            </a:r>
            <a:r>
              <a:rPr lang="ru-RU" sz="2000" b="1">
                <a:solidFill>
                  <a:srgbClr val="0000FF"/>
                </a:solidFill>
                <a:latin typeface="Times New Roman" pitchFamily="18" charset="0"/>
              </a:rPr>
              <a:t>Тошкент, “Фан”, 1966.</a:t>
            </a:r>
            <a:endParaRPr lang="en-US" sz="2000" b="1">
              <a:solidFill>
                <a:srgbClr val="0000FF"/>
              </a:solidFill>
              <a:latin typeface="Times New Roman" pitchFamily="18" charset="0"/>
            </a:endParaRPr>
          </a:p>
          <a:p>
            <a:pPr marL="609600" indent="-609600" algn="just">
              <a:lnSpc>
                <a:spcPct val="80000"/>
              </a:lnSpc>
              <a:buClr>
                <a:srgbClr val="0000FF"/>
              </a:buClr>
              <a:buSzTx/>
              <a:buFont typeface="Wingdings" pitchFamily="2" charset="2"/>
              <a:buAutoNum type="arabicPeriod"/>
            </a:pPr>
            <a:r>
              <a:rPr lang="ru-RU" sz="2000" b="1">
                <a:solidFill>
                  <a:srgbClr val="0000FF"/>
                </a:solidFill>
                <a:latin typeface="Times New Roman" pitchFamily="18" charset="0"/>
              </a:rPr>
              <a:t>Норқулов Н. Беруний ва Хоразм.</a:t>
            </a:r>
            <a:r>
              <a:rPr lang="uz-Cyrl-UZ" sz="2000" b="1">
                <a:solidFill>
                  <a:srgbClr val="0000FF"/>
                </a:solidFill>
                <a:latin typeface="Times New Roman" pitchFamily="18" charset="0"/>
              </a:rPr>
              <a:t> Тошкент, “Фан”, 1973.</a:t>
            </a:r>
            <a:endParaRPr lang="en-US" sz="2000" b="1">
              <a:solidFill>
                <a:srgbClr val="0000FF"/>
              </a:solidFill>
              <a:latin typeface="Times New Roman" pitchFamily="18" charset="0"/>
            </a:endParaRPr>
          </a:p>
          <a:p>
            <a:pPr marL="609600" indent="-609600" algn="just">
              <a:lnSpc>
                <a:spcPct val="80000"/>
              </a:lnSpc>
              <a:buClr>
                <a:srgbClr val="0000FF"/>
              </a:buClr>
              <a:buSzTx/>
              <a:buFont typeface="Wingdings" pitchFamily="2" charset="2"/>
              <a:buAutoNum type="arabicPeriod"/>
            </a:pPr>
            <a:r>
              <a:rPr lang="uz-Cyrl-UZ" sz="2000" b="1">
                <a:solidFill>
                  <a:srgbClr val="0000FF"/>
                </a:solidFill>
                <a:latin typeface="Times New Roman" pitchFamily="18" charset="0"/>
              </a:rPr>
              <a:t>Ўзбекистон давлатчилиги тарихи очерклари. Тошкент, 2001.</a:t>
            </a:r>
            <a:endParaRPr lang="en-US" sz="2000" b="1">
              <a:solidFill>
                <a:srgbClr val="0000FF"/>
              </a:solidFill>
              <a:latin typeface="Times New Roman" pitchFamily="18" charset="0"/>
            </a:endParaRPr>
          </a:p>
          <a:p>
            <a:pPr marL="609600" indent="-609600" algn="just">
              <a:lnSpc>
                <a:spcPct val="80000"/>
              </a:lnSpc>
              <a:buClr>
                <a:srgbClr val="0000FF"/>
              </a:buClr>
              <a:buSzTx/>
              <a:buFont typeface="Wingdings" pitchFamily="2" charset="2"/>
              <a:buAutoNum type="arabicPeriod"/>
            </a:pPr>
            <a:r>
              <a:rPr lang="uz-Cyrl-UZ" sz="2000" b="1">
                <a:solidFill>
                  <a:srgbClr val="0000FF"/>
                </a:solidFill>
                <a:latin typeface="Times New Roman" pitchFamily="18" charset="0"/>
              </a:rPr>
              <a:t>Ўзбекистон тарихи. Олий ўқув юртларининг номутахассис   факультетлари талабалари учун дарслик. Р. Муртазаева таҳрири  остида. Тошкент, 2003.</a:t>
            </a:r>
            <a:endParaRPr lang="ru-RU" sz="2000" b="1">
              <a:solidFill>
                <a:srgbClr val="0000FF"/>
              </a:solidFill>
              <a:latin typeface="Times New Roman" pitchFamily="18" charset="0"/>
            </a:endParaRPr>
          </a:p>
        </p:txBody>
      </p:sp>
      <p:sp>
        <p:nvSpPr>
          <p:cNvPr id="17415" name="WordArt 7"/>
          <p:cNvSpPr>
            <a:spLocks noChangeArrowheads="1" noChangeShapeType="1"/>
          </p:cNvSpPr>
          <p:nvPr/>
        </p:nvSpPr>
        <p:spPr bwMode="auto">
          <a:xfrm>
            <a:off x="3276600" y="188913"/>
            <a:ext cx="3000375" cy="466725"/>
          </a:xfrm>
          <a:prstGeom prst="rect">
            <a:avLst/>
          </a:prstGeom>
          <a:extLst>
            <a:ext uri="{91240B29-F687-4F45-9708-019B960494DF}">
              <a14:hiddenLine xmlns:a14="http://schemas.microsoft.com/office/drawing/2010/main" w="9525" cmpd="sng">
                <a:solidFill>
                  <a:srgbClr val="000000"/>
                </a:solidFill>
                <a:prstDash val="solid"/>
                <a:round/>
                <a:headEnd/>
                <a:tailEnd/>
              </a14:hiddenLine>
            </a:ext>
          </a:extLst>
        </p:spPr>
        <p:txBody>
          <a:bodyPr wrap="none" fromWordArt="1">
            <a:prstTxWarp prst="textPlain">
              <a:avLst>
                <a:gd name="adj" fmla="val 50000"/>
              </a:avLst>
            </a:prstTxWarp>
          </a:bodyPr>
          <a:lstStyle/>
          <a:p>
            <a:r>
              <a:rPr lang="ru-RU" sz="3200" b="1" kern="10">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Times New Roman"/>
                <a:cs typeface="Times New Roman"/>
              </a:rPr>
              <a:t>А Д А Б И Ё Т Л А Р:</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afterEffect">
                                  <p:stCondLst>
                                    <p:cond delay="0"/>
                                  </p:stCondLst>
                                  <p:childTnLst>
                                    <p:animClr clrSpc="hsl" dir="cw">
                                      <p:cBhvr override="childStyle">
                                        <p:cTn id="6" dur="2000" fill="hold"/>
                                        <p:tgtEl>
                                          <p:spTgt spid="17415"/>
                                        </p:tgtEl>
                                        <p:attrNameLst>
                                          <p:attrName>style.color</p:attrName>
                                        </p:attrNameLst>
                                      </p:cBhvr>
                                      <p:by>
                                        <p:hsl h="-7200000" s="0" l="0"/>
                                      </p:by>
                                    </p:animClr>
                                    <p:animClr clrSpc="hsl" dir="cw">
                                      <p:cBhvr>
                                        <p:cTn id="7" dur="2000" fill="hold"/>
                                        <p:tgtEl>
                                          <p:spTgt spid="17415"/>
                                        </p:tgtEl>
                                        <p:attrNameLst>
                                          <p:attrName>fillcolor</p:attrName>
                                        </p:attrNameLst>
                                      </p:cBhvr>
                                      <p:by>
                                        <p:hsl h="-7200000" s="0" l="0"/>
                                      </p:by>
                                    </p:animClr>
                                    <p:animClr clrSpc="hsl" dir="cw">
                                      <p:cBhvr>
                                        <p:cTn id="8" dur="2000" fill="hold"/>
                                        <p:tgtEl>
                                          <p:spTgt spid="17415"/>
                                        </p:tgtEl>
                                        <p:attrNameLst>
                                          <p:attrName>stroke.color</p:attrName>
                                        </p:attrNameLst>
                                      </p:cBhvr>
                                      <p:by>
                                        <p:hsl h="-7200000" s="0" l="0"/>
                                      </p:by>
                                    </p:animClr>
                                    <p:set>
                                      <p:cBhvr>
                                        <p:cTn id="9" dur="2000" fill="hold"/>
                                        <p:tgtEl>
                                          <p:spTgt spid="17415"/>
                                        </p:tgtEl>
                                        <p:attrNameLst>
                                          <p:attrName>fill.type</p:attrName>
                                        </p:attrNameLst>
                                      </p:cBhvr>
                                      <p:to>
                                        <p:strVal val="solid"/>
                                      </p:to>
                                    </p:set>
                                  </p:childTnLst>
                                </p:cTn>
                              </p:par>
                            </p:childTnLst>
                          </p:cTn>
                        </p:par>
                        <p:par>
                          <p:cTn id="10" fill="hold" nodeType="afterGroup">
                            <p:stCondLst>
                              <p:cond delay="2000"/>
                            </p:stCondLst>
                            <p:childTnLst>
                              <p:par>
                                <p:cTn id="11" presetID="42" presetClass="entr" presetSubtype="0" fill="hold" nodeType="afterEffect">
                                  <p:stCondLst>
                                    <p:cond delay="0"/>
                                  </p:stCondLst>
                                  <p:childTnLst>
                                    <p:set>
                                      <p:cBhvr>
                                        <p:cTn id="12" dur="1" fill="hold">
                                          <p:stCondLst>
                                            <p:cond delay="0"/>
                                          </p:stCondLst>
                                        </p:cTn>
                                        <p:tgtEl>
                                          <p:spTgt spid="17414">
                                            <p:txEl>
                                              <p:pRg st="0" end="0"/>
                                            </p:txEl>
                                          </p:spTgt>
                                        </p:tgtEl>
                                        <p:attrNameLst>
                                          <p:attrName>style.visibility</p:attrName>
                                        </p:attrNameLst>
                                      </p:cBhvr>
                                      <p:to>
                                        <p:strVal val="visible"/>
                                      </p:to>
                                    </p:set>
                                    <p:animEffect transition="in" filter="fade">
                                      <p:cBhvr>
                                        <p:cTn id="13" dur="500"/>
                                        <p:tgtEl>
                                          <p:spTgt spid="17414">
                                            <p:txEl>
                                              <p:pRg st="0" end="0"/>
                                            </p:txEl>
                                          </p:spTgt>
                                        </p:tgtEl>
                                      </p:cBhvr>
                                    </p:animEffect>
                                    <p:anim calcmode="lin" valueType="num">
                                      <p:cBhvr>
                                        <p:cTn id="14" dur="500" fill="hold"/>
                                        <p:tgtEl>
                                          <p:spTgt spid="17414">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17414">
                                            <p:txEl>
                                              <p:pRg st="0" end="0"/>
                                            </p:txEl>
                                          </p:spTgt>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2500"/>
                            </p:stCondLst>
                            <p:childTnLst>
                              <p:par>
                                <p:cTn id="17" presetID="42" presetClass="entr" presetSubtype="0" fill="hold" nodeType="afterEffect">
                                  <p:stCondLst>
                                    <p:cond delay="0"/>
                                  </p:stCondLst>
                                  <p:childTnLst>
                                    <p:set>
                                      <p:cBhvr>
                                        <p:cTn id="18" dur="1" fill="hold">
                                          <p:stCondLst>
                                            <p:cond delay="0"/>
                                          </p:stCondLst>
                                        </p:cTn>
                                        <p:tgtEl>
                                          <p:spTgt spid="17414">
                                            <p:txEl>
                                              <p:pRg st="1" end="1"/>
                                            </p:txEl>
                                          </p:spTgt>
                                        </p:tgtEl>
                                        <p:attrNameLst>
                                          <p:attrName>style.visibility</p:attrName>
                                        </p:attrNameLst>
                                      </p:cBhvr>
                                      <p:to>
                                        <p:strVal val="visible"/>
                                      </p:to>
                                    </p:set>
                                    <p:animEffect transition="in" filter="fade">
                                      <p:cBhvr>
                                        <p:cTn id="19" dur="500"/>
                                        <p:tgtEl>
                                          <p:spTgt spid="17414">
                                            <p:txEl>
                                              <p:pRg st="1" end="1"/>
                                            </p:txEl>
                                          </p:spTgt>
                                        </p:tgtEl>
                                      </p:cBhvr>
                                    </p:animEffect>
                                    <p:anim calcmode="lin" valueType="num">
                                      <p:cBhvr>
                                        <p:cTn id="20" dur="500" fill="hold"/>
                                        <p:tgtEl>
                                          <p:spTgt spid="17414">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17414">
                                            <p:txEl>
                                              <p:pRg st="1" end="1"/>
                                            </p:txEl>
                                          </p:spTgt>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3000"/>
                            </p:stCondLst>
                            <p:childTnLst>
                              <p:par>
                                <p:cTn id="23" presetID="42" presetClass="entr" presetSubtype="0" fill="hold" nodeType="afterEffect">
                                  <p:stCondLst>
                                    <p:cond delay="0"/>
                                  </p:stCondLst>
                                  <p:childTnLst>
                                    <p:set>
                                      <p:cBhvr>
                                        <p:cTn id="24" dur="1" fill="hold">
                                          <p:stCondLst>
                                            <p:cond delay="0"/>
                                          </p:stCondLst>
                                        </p:cTn>
                                        <p:tgtEl>
                                          <p:spTgt spid="17414">
                                            <p:txEl>
                                              <p:pRg st="2" end="2"/>
                                            </p:txEl>
                                          </p:spTgt>
                                        </p:tgtEl>
                                        <p:attrNameLst>
                                          <p:attrName>style.visibility</p:attrName>
                                        </p:attrNameLst>
                                      </p:cBhvr>
                                      <p:to>
                                        <p:strVal val="visible"/>
                                      </p:to>
                                    </p:set>
                                    <p:animEffect transition="in" filter="fade">
                                      <p:cBhvr>
                                        <p:cTn id="25" dur="500"/>
                                        <p:tgtEl>
                                          <p:spTgt spid="17414">
                                            <p:txEl>
                                              <p:pRg st="2" end="2"/>
                                            </p:txEl>
                                          </p:spTgt>
                                        </p:tgtEl>
                                      </p:cBhvr>
                                    </p:animEffect>
                                    <p:anim calcmode="lin" valueType="num">
                                      <p:cBhvr>
                                        <p:cTn id="26" dur="500" fill="hold"/>
                                        <p:tgtEl>
                                          <p:spTgt spid="17414">
                                            <p:txEl>
                                              <p:pRg st="2" end="2"/>
                                            </p:txEl>
                                          </p:spTgt>
                                        </p:tgtEl>
                                        <p:attrNameLst>
                                          <p:attrName>ppt_x</p:attrName>
                                        </p:attrNameLst>
                                      </p:cBhvr>
                                      <p:tavLst>
                                        <p:tav tm="0">
                                          <p:val>
                                            <p:strVal val="#ppt_x"/>
                                          </p:val>
                                        </p:tav>
                                        <p:tav tm="100000">
                                          <p:val>
                                            <p:strVal val="#ppt_x"/>
                                          </p:val>
                                        </p:tav>
                                      </p:tavLst>
                                    </p:anim>
                                    <p:anim calcmode="lin" valueType="num">
                                      <p:cBhvr>
                                        <p:cTn id="27" dur="500" fill="hold"/>
                                        <p:tgtEl>
                                          <p:spTgt spid="17414">
                                            <p:txEl>
                                              <p:pRg st="2" end="2"/>
                                            </p:txEl>
                                          </p:spTgt>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3500"/>
                            </p:stCondLst>
                            <p:childTnLst>
                              <p:par>
                                <p:cTn id="29" presetID="42" presetClass="entr" presetSubtype="0" fill="hold" nodeType="afterEffect">
                                  <p:stCondLst>
                                    <p:cond delay="0"/>
                                  </p:stCondLst>
                                  <p:childTnLst>
                                    <p:set>
                                      <p:cBhvr>
                                        <p:cTn id="30" dur="1" fill="hold">
                                          <p:stCondLst>
                                            <p:cond delay="0"/>
                                          </p:stCondLst>
                                        </p:cTn>
                                        <p:tgtEl>
                                          <p:spTgt spid="17414">
                                            <p:txEl>
                                              <p:pRg st="3" end="3"/>
                                            </p:txEl>
                                          </p:spTgt>
                                        </p:tgtEl>
                                        <p:attrNameLst>
                                          <p:attrName>style.visibility</p:attrName>
                                        </p:attrNameLst>
                                      </p:cBhvr>
                                      <p:to>
                                        <p:strVal val="visible"/>
                                      </p:to>
                                    </p:set>
                                    <p:animEffect transition="in" filter="fade">
                                      <p:cBhvr>
                                        <p:cTn id="31" dur="500"/>
                                        <p:tgtEl>
                                          <p:spTgt spid="17414">
                                            <p:txEl>
                                              <p:pRg st="3" end="3"/>
                                            </p:txEl>
                                          </p:spTgt>
                                        </p:tgtEl>
                                      </p:cBhvr>
                                    </p:animEffect>
                                    <p:anim calcmode="lin" valueType="num">
                                      <p:cBhvr>
                                        <p:cTn id="32" dur="500" fill="hold"/>
                                        <p:tgtEl>
                                          <p:spTgt spid="17414">
                                            <p:txEl>
                                              <p:pRg st="3" end="3"/>
                                            </p:txEl>
                                          </p:spTgt>
                                        </p:tgtEl>
                                        <p:attrNameLst>
                                          <p:attrName>ppt_x</p:attrName>
                                        </p:attrNameLst>
                                      </p:cBhvr>
                                      <p:tavLst>
                                        <p:tav tm="0">
                                          <p:val>
                                            <p:strVal val="#ppt_x"/>
                                          </p:val>
                                        </p:tav>
                                        <p:tav tm="100000">
                                          <p:val>
                                            <p:strVal val="#ppt_x"/>
                                          </p:val>
                                        </p:tav>
                                      </p:tavLst>
                                    </p:anim>
                                    <p:anim calcmode="lin" valueType="num">
                                      <p:cBhvr>
                                        <p:cTn id="33" dur="500" fill="hold"/>
                                        <p:tgtEl>
                                          <p:spTgt spid="17414">
                                            <p:txEl>
                                              <p:pRg st="3" end="3"/>
                                            </p:txEl>
                                          </p:spTgt>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4000"/>
                            </p:stCondLst>
                            <p:childTnLst>
                              <p:par>
                                <p:cTn id="35" presetID="42" presetClass="entr" presetSubtype="0" fill="hold" nodeType="afterEffect">
                                  <p:stCondLst>
                                    <p:cond delay="0"/>
                                  </p:stCondLst>
                                  <p:childTnLst>
                                    <p:set>
                                      <p:cBhvr>
                                        <p:cTn id="36" dur="1" fill="hold">
                                          <p:stCondLst>
                                            <p:cond delay="0"/>
                                          </p:stCondLst>
                                        </p:cTn>
                                        <p:tgtEl>
                                          <p:spTgt spid="17414">
                                            <p:txEl>
                                              <p:pRg st="4" end="4"/>
                                            </p:txEl>
                                          </p:spTgt>
                                        </p:tgtEl>
                                        <p:attrNameLst>
                                          <p:attrName>style.visibility</p:attrName>
                                        </p:attrNameLst>
                                      </p:cBhvr>
                                      <p:to>
                                        <p:strVal val="visible"/>
                                      </p:to>
                                    </p:set>
                                    <p:animEffect transition="in" filter="fade">
                                      <p:cBhvr>
                                        <p:cTn id="37" dur="500"/>
                                        <p:tgtEl>
                                          <p:spTgt spid="17414">
                                            <p:txEl>
                                              <p:pRg st="4" end="4"/>
                                            </p:txEl>
                                          </p:spTgt>
                                        </p:tgtEl>
                                      </p:cBhvr>
                                    </p:animEffect>
                                    <p:anim calcmode="lin" valueType="num">
                                      <p:cBhvr>
                                        <p:cTn id="38" dur="500" fill="hold"/>
                                        <p:tgtEl>
                                          <p:spTgt spid="17414">
                                            <p:txEl>
                                              <p:pRg st="4" end="4"/>
                                            </p:txEl>
                                          </p:spTgt>
                                        </p:tgtEl>
                                        <p:attrNameLst>
                                          <p:attrName>ppt_x</p:attrName>
                                        </p:attrNameLst>
                                      </p:cBhvr>
                                      <p:tavLst>
                                        <p:tav tm="0">
                                          <p:val>
                                            <p:strVal val="#ppt_x"/>
                                          </p:val>
                                        </p:tav>
                                        <p:tav tm="100000">
                                          <p:val>
                                            <p:strVal val="#ppt_x"/>
                                          </p:val>
                                        </p:tav>
                                      </p:tavLst>
                                    </p:anim>
                                    <p:anim calcmode="lin" valueType="num">
                                      <p:cBhvr>
                                        <p:cTn id="39" dur="500" fill="hold"/>
                                        <p:tgtEl>
                                          <p:spTgt spid="17414">
                                            <p:txEl>
                                              <p:pRg st="4" end="4"/>
                                            </p:txEl>
                                          </p:spTgt>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4500"/>
                            </p:stCondLst>
                            <p:childTnLst>
                              <p:par>
                                <p:cTn id="41" presetID="42" presetClass="entr" presetSubtype="0" fill="hold" nodeType="afterEffect">
                                  <p:stCondLst>
                                    <p:cond delay="0"/>
                                  </p:stCondLst>
                                  <p:childTnLst>
                                    <p:set>
                                      <p:cBhvr>
                                        <p:cTn id="42" dur="1" fill="hold">
                                          <p:stCondLst>
                                            <p:cond delay="0"/>
                                          </p:stCondLst>
                                        </p:cTn>
                                        <p:tgtEl>
                                          <p:spTgt spid="17414">
                                            <p:txEl>
                                              <p:pRg st="5" end="5"/>
                                            </p:txEl>
                                          </p:spTgt>
                                        </p:tgtEl>
                                        <p:attrNameLst>
                                          <p:attrName>style.visibility</p:attrName>
                                        </p:attrNameLst>
                                      </p:cBhvr>
                                      <p:to>
                                        <p:strVal val="visible"/>
                                      </p:to>
                                    </p:set>
                                    <p:animEffect transition="in" filter="fade">
                                      <p:cBhvr>
                                        <p:cTn id="43" dur="500"/>
                                        <p:tgtEl>
                                          <p:spTgt spid="17414">
                                            <p:txEl>
                                              <p:pRg st="5" end="5"/>
                                            </p:txEl>
                                          </p:spTgt>
                                        </p:tgtEl>
                                      </p:cBhvr>
                                    </p:animEffect>
                                    <p:anim calcmode="lin" valueType="num">
                                      <p:cBhvr>
                                        <p:cTn id="44" dur="500" fill="hold"/>
                                        <p:tgtEl>
                                          <p:spTgt spid="17414">
                                            <p:txEl>
                                              <p:pRg st="5" end="5"/>
                                            </p:txEl>
                                          </p:spTgt>
                                        </p:tgtEl>
                                        <p:attrNameLst>
                                          <p:attrName>ppt_x</p:attrName>
                                        </p:attrNameLst>
                                      </p:cBhvr>
                                      <p:tavLst>
                                        <p:tav tm="0">
                                          <p:val>
                                            <p:strVal val="#ppt_x"/>
                                          </p:val>
                                        </p:tav>
                                        <p:tav tm="100000">
                                          <p:val>
                                            <p:strVal val="#ppt_x"/>
                                          </p:val>
                                        </p:tav>
                                      </p:tavLst>
                                    </p:anim>
                                    <p:anim calcmode="lin" valueType="num">
                                      <p:cBhvr>
                                        <p:cTn id="45" dur="500" fill="hold"/>
                                        <p:tgtEl>
                                          <p:spTgt spid="17414">
                                            <p:txEl>
                                              <p:pRg st="5" end="5"/>
                                            </p:txEl>
                                          </p:spTgt>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5000"/>
                            </p:stCondLst>
                            <p:childTnLst>
                              <p:par>
                                <p:cTn id="47" presetID="42" presetClass="entr" presetSubtype="0" fill="hold" nodeType="afterEffect">
                                  <p:stCondLst>
                                    <p:cond delay="0"/>
                                  </p:stCondLst>
                                  <p:childTnLst>
                                    <p:set>
                                      <p:cBhvr>
                                        <p:cTn id="48" dur="1" fill="hold">
                                          <p:stCondLst>
                                            <p:cond delay="0"/>
                                          </p:stCondLst>
                                        </p:cTn>
                                        <p:tgtEl>
                                          <p:spTgt spid="17414">
                                            <p:txEl>
                                              <p:pRg st="6" end="6"/>
                                            </p:txEl>
                                          </p:spTgt>
                                        </p:tgtEl>
                                        <p:attrNameLst>
                                          <p:attrName>style.visibility</p:attrName>
                                        </p:attrNameLst>
                                      </p:cBhvr>
                                      <p:to>
                                        <p:strVal val="visible"/>
                                      </p:to>
                                    </p:set>
                                    <p:animEffect transition="in" filter="fade">
                                      <p:cBhvr>
                                        <p:cTn id="49" dur="500"/>
                                        <p:tgtEl>
                                          <p:spTgt spid="17414">
                                            <p:txEl>
                                              <p:pRg st="6" end="6"/>
                                            </p:txEl>
                                          </p:spTgt>
                                        </p:tgtEl>
                                      </p:cBhvr>
                                    </p:animEffect>
                                    <p:anim calcmode="lin" valueType="num">
                                      <p:cBhvr>
                                        <p:cTn id="50" dur="500" fill="hold"/>
                                        <p:tgtEl>
                                          <p:spTgt spid="17414">
                                            <p:txEl>
                                              <p:pRg st="6" end="6"/>
                                            </p:txEl>
                                          </p:spTgt>
                                        </p:tgtEl>
                                        <p:attrNameLst>
                                          <p:attrName>ppt_x</p:attrName>
                                        </p:attrNameLst>
                                      </p:cBhvr>
                                      <p:tavLst>
                                        <p:tav tm="0">
                                          <p:val>
                                            <p:strVal val="#ppt_x"/>
                                          </p:val>
                                        </p:tav>
                                        <p:tav tm="100000">
                                          <p:val>
                                            <p:strVal val="#ppt_x"/>
                                          </p:val>
                                        </p:tav>
                                      </p:tavLst>
                                    </p:anim>
                                    <p:anim calcmode="lin" valueType="num">
                                      <p:cBhvr>
                                        <p:cTn id="51" dur="500" fill="hold"/>
                                        <p:tgtEl>
                                          <p:spTgt spid="17414">
                                            <p:txEl>
                                              <p:pRg st="6" end="6"/>
                                            </p:txEl>
                                          </p:spTgt>
                                        </p:tgtEl>
                                        <p:attrNameLst>
                                          <p:attrName>ppt_y</p:attrName>
                                        </p:attrNameLst>
                                      </p:cBhvr>
                                      <p:tavLst>
                                        <p:tav tm="0">
                                          <p:val>
                                            <p:strVal val="#ppt_y+.1"/>
                                          </p:val>
                                        </p:tav>
                                        <p:tav tm="100000">
                                          <p:val>
                                            <p:strVal val="#ppt_y"/>
                                          </p:val>
                                        </p:tav>
                                      </p:tavLst>
                                    </p:anim>
                                  </p:childTnLst>
                                </p:cTn>
                              </p:par>
                            </p:childTnLst>
                          </p:cTn>
                        </p:par>
                        <p:par>
                          <p:cTn id="52" fill="hold" nodeType="afterGroup">
                            <p:stCondLst>
                              <p:cond delay="5500"/>
                            </p:stCondLst>
                            <p:childTnLst>
                              <p:par>
                                <p:cTn id="53" presetID="42" presetClass="entr" presetSubtype="0" fill="hold" nodeType="afterEffect">
                                  <p:stCondLst>
                                    <p:cond delay="0"/>
                                  </p:stCondLst>
                                  <p:childTnLst>
                                    <p:set>
                                      <p:cBhvr>
                                        <p:cTn id="54" dur="1" fill="hold">
                                          <p:stCondLst>
                                            <p:cond delay="0"/>
                                          </p:stCondLst>
                                        </p:cTn>
                                        <p:tgtEl>
                                          <p:spTgt spid="17414">
                                            <p:txEl>
                                              <p:pRg st="7" end="7"/>
                                            </p:txEl>
                                          </p:spTgt>
                                        </p:tgtEl>
                                        <p:attrNameLst>
                                          <p:attrName>style.visibility</p:attrName>
                                        </p:attrNameLst>
                                      </p:cBhvr>
                                      <p:to>
                                        <p:strVal val="visible"/>
                                      </p:to>
                                    </p:set>
                                    <p:animEffect transition="in" filter="fade">
                                      <p:cBhvr>
                                        <p:cTn id="55" dur="500"/>
                                        <p:tgtEl>
                                          <p:spTgt spid="17414">
                                            <p:txEl>
                                              <p:pRg st="7" end="7"/>
                                            </p:txEl>
                                          </p:spTgt>
                                        </p:tgtEl>
                                      </p:cBhvr>
                                    </p:animEffect>
                                    <p:anim calcmode="lin" valueType="num">
                                      <p:cBhvr>
                                        <p:cTn id="56" dur="500" fill="hold"/>
                                        <p:tgtEl>
                                          <p:spTgt spid="17414">
                                            <p:txEl>
                                              <p:pRg st="7" end="7"/>
                                            </p:txEl>
                                          </p:spTgt>
                                        </p:tgtEl>
                                        <p:attrNameLst>
                                          <p:attrName>ppt_x</p:attrName>
                                        </p:attrNameLst>
                                      </p:cBhvr>
                                      <p:tavLst>
                                        <p:tav tm="0">
                                          <p:val>
                                            <p:strVal val="#ppt_x"/>
                                          </p:val>
                                        </p:tav>
                                        <p:tav tm="100000">
                                          <p:val>
                                            <p:strVal val="#ppt_x"/>
                                          </p:val>
                                        </p:tav>
                                      </p:tavLst>
                                    </p:anim>
                                    <p:anim calcmode="lin" valueType="num">
                                      <p:cBhvr>
                                        <p:cTn id="57" dur="500" fill="hold"/>
                                        <p:tgtEl>
                                          <p:spTgt spid="17414">
                                            <p:txEl>
                                              <p:pRg st="7" end="7"/>
                                            </p:txEl>
                                          </p:spTgt>
                                        </p:tgtEl>
                                        <p:attrNameLst>
                                          <p:attrName>ppt_y</p:attrName>
                                        </p:attrNameLst>
                                      </p:cBhvr>
                                      <p:tavLst>
                                        <p:tav tm="0">
                                          <p:val>
                                            <p:strVal val="#ppt_y+.1"/>
                                          </p:val>
                                        </p:tav>
                                        <p:tav tm="100000">
                                          <p:val>
                                            <p:strVal val="#ppt_y"/>
                                          </p:val>
                                        </p:tav>
                                      </p:tavLst>
                                    </p:anim>
                                  </p:childTnLst>
                                </p:cTn>
                              </p:par>
                            </p:childTnLst>
                          </p:cTn>
                        </p:par>
                        <p:par>
                          <p:cTn id="58" fill="hold" nodeType="afterGroup">
                            <p:stCondLst>
                              <p:cond delay="6000"/>
                            </p:stCondLst>
                            <p:childTnLst>
                              <p:par>
                                <p:cTn id="59" presetID="42" presetClass="entr" presetSubtype="0" fill="hold" nodeType="afterEffect">
                                  <p:stCondLst>
                                    <p:cond delay="0"/>
                                  </p:stCondLst>
                                  <p:childTnLst>
                                    <p:set>
                                      <p:cBhvr>
                                        <p:cTn id="60" dur="1" fill="hold">
                                          <p:stCondLst>
                                            <p:cond delay="0"/>
                                          </p:stCondLst>
                                        </p:cTn>
                                        <p:tgtEl>
                                          <p:spTgt spid="17414">
                                            <p:txEl>
                                              <p:pRg st="8" end="8"/>
                                            </p:txEl>
                                          </p:spTgt>
                                        </p:tgtEl>
                                        <p:attrNameLst>
                                          <p:attrName>style.visibility</p:attrName>
                                        </p:attrNameLst>
                                      </p:cBhvr>
                                      <p:to>
                                        <p:strVal val="visible"/>
                                      </p:to>
                                    </p:set>
                                    <p:animEffect transition="in" filter="fade">
                                      <p:cBhvr>
                                        <p:cTn id="61" dur="500"/>
                                        <p:tgtEl>
                                          <p:spTgt spid="17414">
                                            <p:txEl>
                                              <p:pRg st="8" end="8"/>
                                            </p:txEl>
                                          </p:spTgt>
                                        </p:tgtEl>
                                      </p:cBhvr>
                                    </p:animEffect>
                                    <p:anim calcmode="lin" valueType="num">
                                      <p:cBhvr>
                                        <p:cTn id="62" dur="500" fill="hold"/>
                                        <p:tgtEl>
                                          <p:spTgt spid="17414">
                                            <p:txEl>
                                              <p:pRg st="8" end="8"/>
                                            </p:txEl>
                                          </p:spTgt>
                                        </p:tgtEl>
                                        <p:attrNameLst>
                                          <p:attrName>ppt_x</p:attrName>
                                        </p:attrNameLst>
                                      </p:cBhvr>
                                      <p:tavLst>
                                        <p:tav tm="0">
                                          <p:val>
                                            <p:strVal val="#ppt_x"/>
                                          </p:val>
                                        </p:tav>
                                        <p:tav tm="100000">
                                          <p:val>
                                            <p:strVal val="#ppt_x"/>
                                          </p:val>
                                        </p:tav>
                                      </p:tavLst>
                                    </p:anim>
                                    <p:anim calcmode="lin" valueType="num">
                                      <p:cBhvr>
                                        <p:cTn id="63" dur="500" fill="hold"/>
                                        <p:tgtEl>
                                          <p:spTgt spid="17414">
                                            <p:txEl>
                                              <p:pRg st="8" end="8"/>
                                            </p:txEl>
                                          </p:spTgt>
                                        </p:tgtEl>
                                        <p:attrNameLst>
                                          <p:attrName>ppt_y</p:attrName>
                                        </p:attrNameLst>
                                      </p:cBhvr>
                                      <p:tavLst>
                                        <p:tav tm="0">
                                          <p:val>
                                            <p:strVal val="#ppt_y+.1"/>
                                          </p:val>
                                        </p:tav>
                                        <p:tav tm="100000">
                                          <p:val>
                                            <p:strVal val="#ppt_y"/>
                                          </p:val>
                                        </p:tav>
                                      </p:tavLst>
                                    </p:anim>
                                  </p:childTnLst>
                                </p:cTn>
                              </p:par>
                            </p:childTnLst>
                          </p:cTn>
                        </p:par>
                        <p:par>
                          <p:cTn id="64" fill="hold" nodeType="afterGroup">
                            <p:stCondLst>
                              <p:cond delay="6500"/>
                            </p:stCondLst>
                            <p:childTnLst>
                              <p:par>
                                <p:cTn id="65" presetID="42" presetClass="entr" presetSubtype="0" fill="hold" nodeType="afterEffect">
                                  <p:stCondLst>
                                    <p:cond delay="0"/>
                                  </p:stCondLst>
                                  <p:childTnLst>
                                    <p:set>
                                      <p:cBhvr>
                                        <p:cTn id="66" dur="1" fill="hold">
                                          <p:stCondLst>
                                            <p:cond delay="0"/>
                                          </p:stCondLst>
                                        </p:cTn>
                                        <p:tgtEl>
                                          <p:spTgt spid="17414">
                                            <p:txEl>
                                              <p:pRg st="9" end="9"/>
                                            </p:txEl>
                                          </p:spTgt>
                                        </p:tgtEl>
                                        <p:attrNameLst>
                                          <p:attrName>style.visibility</p:attrName>
                                        </p:attrNameLst>
                                      </p:cBhvr>
                                      <p:to>
                                        <p:strVal val="visible"/>
                                      </p:to>
                                    </p:set>
                                    <p:animEffect transition="in" filter="fade">
                                      <p:cBhvr>
                                        <p:cTn id="67" dur="500"/>
                                        <p:tgtEl>
                                          <p:spTgt spid="17414">
                                            <p:txEl>
                                              <p:pRg st="9" end="9"/>
                                            </p:txEl>
                                          </p:spTgt>
                                        </p:tgtEl>
                                      </p:cBhvr>
                                    </p:animEffect>
                                    <p:anim calcmode="lin" valueType="num">
                                      <p:cBhvr>
                                        <p:cTn id="68" dur="500" fill="hold"/>
                                        <p:tgtEl>
                                          <p:spTgt spid="17414">
                                            <p:txEl>
                                              <p:pRg st="9" end="9"/>
                                            </p:txEl>
                                          </p:spTgt>
                                        </p:tgtEl>
                                        <p:attrNameLst>
                                          <p:attrName>ppt_x</p:attrName>
                                        </p:attrNameLst>
                                      </p:cBhvr>
                                      <p:tavLst>
                                        <p:tav tm="0">
                                          <p:val>
                                            <p:strVal val="#ppt_x"/>
                                          </p:val>
                                        </p:tav>
                                        <p:tav tm="100000">
                                          <p:val>
                                            <p:strVal val="#ppt_x"/>
                                          </p:val>
                                        </p:tav>
                                      </p:tavLst>
                                    </p:anim>
                                    <p:anim calcmode="lin" valueType="num">
                                      <p:cBhvr>
                                        <p:cTn id="69" dur="500" fill="hold"/>
                                        <p:tgtEl>
                                          <p:spTgt spid="17414">
                                            <p:txEl>
                                              <p:pRg st="9" end="9"/>
                                            </p:txEl>
                                          </p:spTgt>
                                        </p:tgtEl>
                                        <p:attrNameLst>
                                          <p:attrName>ppt_y</p:attrName>
                                        </p:attrNameLst>
                                      </p:cBhvr>
                                      <p:tavLst>
                                        <p:tav tm="0">
                                          <p:val>
                                            <p:strVal val="#ppt_y+.1"/>
                                          </p:val>
                                        </p:tav>
                                        <p:tav tm="100000">
                                          <p:val>
                                            <p:strVal val="#ppt_y"/>
                                          </p:val>
                                        </p:tav>
                                      </p:tavLst>
                                    </p:anim>
                                  </p:childTnLst>
                                </p:cTn>
                              </p:par>
                            </p:childTnLst>
                          </p:cTn>
                        </p:par>
                        <p:par>
                          <p:cTn id="70" fill="hold" nodeType="afterGroup">
                            <p:stCondLst>
                              <p:cond delay="7000"/>
                            </p:stCondLst>
                            <p:childTnLst>
                              <p:par>
                                <p:cTn id="71" presetID="42" presetClass="entr" presetSubtype="0" fill="hold" nodeType="afterEffect">
                                  <p:stCondLst>
                                    <p:cond delay="0"/>
                                  </p:stCondLst>
                                  <p:childTnLst>
                                    <p:set>
                                      <p:cBhvr>
                                        <p:cTn id="72" dur="1" fill="hold">
                                          <p:stCondLst>
                                            <p:cond delay="0"/>
                                          </p:stCondLst>
                                        </p:cTn>
                                        <p:tgtEl>
                                          <p:spTgt spid="17414">
                                            <p:txEl>
                                              <p:pRg st="10" end="10"/>
                                            </p:txEl>
                                          </p:spTgt>
                                        </p:tgtEl>
                                        <p:attrNameLst>
                                          <p:attrName>style.visibility</p:attrName>
                                        </p:attrNameLst>
                                      </p:cBhvr>
                                      <p:to>
                                        <p:strVal val="visible"/>
                                      </p:to>
                                    </p:set>
                                    <p:animEffect transition="in" filter="fade">
                                      <p:cBhvr>
                                        <p:cTn id="73" dur="500"/>
                                        <p:tgtEl>
                                          <p:spTgt spid="17414">
                                            <p:txEl>
                                              <p:pRg st="10" end="10"/>
                                            </p:txEl>
                                          </p:spTgt>
                                        </p:tgtEl>
                                      </p:cBhvr>
                                    </p:animEffect>
                                    <p:anim calcmode="lin" valueType="num">
                                      <p:cBhvr>
                                        <p:cTn id="74" dur="500" fill="hold"/>
                                        <p:tgtEl>
                                          <p:spTgt spid="17414">
                                            <p:txEl>
                                              <p:pRg st="10" end="10"/>
                                            </p:txEl>
                                          </p:spTgt>
                                        </p:tgtEl>
                                        <p:attrNameLst>
                                          <p:attrName>ppt_x</p:attrName>
                                        </p:attrNameLst>
                                      </p:cBhvr>
                                      <p:tavLst>
                                        <p:tav tm="0">
                                          <p:val>
                                            <p:strVal val="#ppt_x"/>
                                          </p:val>
                                        </p:tav>
                                        <p:tav tm="100000">
                                          <p:val>
                                            <p:strVal val="#ppt_x"/>
                                          </p:val>
                                        </p:tav>
                                      </p:tavLst>
                                    </p:anim>
                                    <p:anim calcmode="lin" valueType="num">
                                      <p:cBhvr>
                                        <p:cTn id="75" dur="500" fill="hold"/>
                                        <p:tgtEl>
                                          <p:spTgt spid="17414">
                                            <p:txEl>
                                              <p:pRg st="10" end="10"/>
                                            </p:txEl>
                                          </p:spTgt>
                                        </p:tgtEl>
                                        <p:attrNameLst>
                                          <p:attrName>ppt_y</p:attrName>
                                        </p:attrNameLst>
                                      </p:cBhvr>
                                      <p:tavLst>
                                        <p:tav tm="0">
                                          <p:val>
                                            <p:strVal val="#ppt_y+.1"/>
                                          </p:val>
                                        </p:tav>
                                        <p:tav tm="100000">
                                          <p:val>
                                            <p:strVal val="#ppt_y"/>
                                          </p:val>
                                        </p:tav>
                                      </p:tavLst>
                                    </p:anim>
                                  </p:childTnLst>
                                </p:cTn>
                              </p:par>
                            </p:childTnLst>
                          </p:cTn>
                        </p:par>
                        <p:par>
                          <p:cTn id="76" fill="hold" nodeType="afterGroup">
                            <p:stCondLst>
                              <p:cond delay="7500"/>
                            </p:stCondLst>
                            <p:childTnLst>
                              <p:par>
                                <p:cTn id="77" presetID="47" presetClass="entr" presetSubtype="0" fill="hold" nodeType="afterEffect">
                                  <p:stCondLst>
                                    <p:cond delay="0"/>
                                  </p:stCondLst>
                                  <p:childTnLst>
                                    <p:set>
                                      <p:cBhvr>
                                        <p:cTn id="78" dur="1" fill="hold">
                                          <p:stCondLst>
                                            <p:cond delay="0"/>
                                          </p:stCondLst>
                                        </p:cTn>
                                        <p:tgtEl>
                                          <p:spTgt spid="17414">
                                            <p:txEl>
                                              <p:pRg st="11" end="11"/>
                                            </p:txEl>
                                          </p:spTgt>
                                        </p:tgtEl>
                                        <p:attrNameLst>
                                          <p:attrName>style.visibility</p:attrName>
                                        </p:attrNameLst>
                                      </p:cBhvr>
                                      <p:to>
                                        <p:strVal val="visible"/>
                                      </p:to>
                                    </p:set>
                                    <p:animEffect transition="in" filter="fade">
                                      <p:cBhvr>
                                        <p:cTn id="79" dur="500"/>
                                        <p:tgtEl>
                                          <p:spTgt spid="17414">
                                            <p:txEl>
                                              <p:pRg st="11" end="11"/>
                                            </p:txEl>
                                          </p:spTgt>
                                        </p:tgtEl>
                                      </p:cBhvr>
                                    </p:animEffect>
                                    <p:anim calcmode="lin" valueType="num">
                                      <p:cBhvr>
                                        <p:cTn id="80" dur="500" fill="hold"/>
                                        <p:tgtEl>
                                          <p:spTgt spid="17414">
                                            <p:txEl>
                                              <p:pRg st="11" end="11"/>
                                            </p:txEl>
                                          </p:spTgt>
                                        </p:tgtEl>
                                        <p:attrNameLst>
                                          <p:attrName>ppt_x</p:attrName>
                                        </p:attrNameLst>
                                      </p:cBhvr>
                                      <p:tavLst>
                                        <p:tav tm="0">
                                          <p:val>
                                            <p:strVal val="#ppt_x"/>
                                          </p:val>
                                        </p:tav>
                                        <p:tav tm="100000">
                                          <p:val>
                                            <p:strVal val="#ppt_x"/>
                                          </p:val>
                                        </p:tav>
                                      </p:tavLst>
                                    </p:anim>
                                    <p:anim calcmode="lin" valueType="num">
                                      <p:cBhvr>
                                        <p:cTn id="81" dur="500" fill="hold"/>
                                        <p:tgtEl>
                                          <p:spTgt spid="17414">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68313" y="188913"/>
            <a:ext cx="8229600" cy="960437"/>
          </a:xfrm>
        </p:spPr>
        <p:txBody>
          <a:bodyPr/>
          <a:lstStyle/>
          <a:p>
            <a:endParaRPr lang="ru-RU" sz="4800" b="1">
              <a:latin typeface="Times New Roman" pitchFamily="18" charset="0"/>
            </a:endParaRPr>
          </a:p>
        </p:txBody>
      </p:sp>
      <p:sp>
        <p:nvSpPr>
          <p:cNvPr id="22531" name="Rectangle 3"/>
          <p:cNvSpPr>
            <a:spLocks noGrp="1" noChangeArrowheads="1"/>
          </p:cNvSpPr>
          <p:nvPr>
            <p:ph type="body" idx="1"/>
          </p:nvPr>
        </p:nvSpPr>
        <p:spPr>
          <a:xfrm>
            <a:off x="457200" y="1341438"/>
            <a:ext cx="8229600" cy="5183187"/>
          </a:xfrm>
        </p:spPr>
        <p:txBody>
          <a:bodyPr/>
          <a:lstStyle/>
          <a:p>
            <a:pPr algn="just">
              <a:lnSpc>
                <a:spcPct val="90000"/>
              </a:lnSpc>
              <a:buClr>
                <a:srgbClr val="FFFF99"/>
              </a:buClr>
              <a:buSzPct val="70000"/>
            </a:pPr>
            <a:r>
              <a:rPr lang="uz-Cyrl-UZ" sz="2400" b="1">
                <a:solidFill>
                  <a:srgbClr val="FFFF99"/>
                </a:solidFill>
                <a:latin typeface="Times New Roman" pitchFamily="18" charset="0"/>
              </a:rPr>
              <a:t>821-йилда </a:t>
            </a:r>
            <a:r>
              <a:rPr lang="ru-RU" sz="2400" b="1">
                <a:solidFill>
                  <a:srgbClr val="FFFF99"/>
                </a:solidFill>
                <a:latin typeface="Times New Roman" pitchFamily="18" charset="0"/>
              </a:rPr>
              <a:t>араб халифаси Маъмун томонидан </a:t>
            </a:r>
            <a:r>
              <a:rPr lang="uz-Cyrl-UZ" sz="2400" b="1">
                <a:solidFill>
                  <a:srgbClr val="FFFF99"/>
                </a:solidFill>
                <a:latin typeface="Times New Roman" pitchFamily="18" charset="0"/>
              </a:rPr>
              <a:t>Тоҳир ибн Ҳусайн Хуросонга ноиб этиб тайинланади</a:t>
            </a:r>
            <a:r>
              <a:rPr lang="ru-RU" sz="2400" b="1">
                <a:solidFill>
                  <a:srgbClr val="FFFF99"/>
                </a:solidFill>
                <a:latin typeface="Times New Roman" pitchFamily="18" charset="0"/>
              </a:rPr>
              <a:t> ва шу тариқа тоҳирийлар давлати юзага келади</a:t>
            </a:r>
            <a:r>
              <a:rPr lang="uz-Cyrl-UZ" sz="2400" b="1">
                <a:solidFill>
                  <a:srgbClr val="FFFF99"/>
                </a:solidFill>
                <a:latin typeface="Times New Roman" pitchFamily="18" charset="0"/>
              </a:rPr>
              <a:t>. (Мовароуннаҳр Хуросон таркибига кирар эди). </a:t>
            </a:r>
            <a:r>
              <a:rPr lang="ru-RU" sz="2400" b="1">
                <a:solidFill>
                  <a:srgbClr val="FFFF99"/>
                </a:solidFill>
                <a:latin typeface="Times New Roman" pitchFamily="18" charset="0"/>
              </a:rPr>
              <a:t>Маркази Нишопур;</a:t>
            </a:r>
            <a:endParaRPr lang="en-US" sz="2400" b="1">
              <a:solidFill>
                <a:srgbClr val="FFFF99"/>
              </a:solidFill>
              <a:latin typeface="Times New Roman" pitchFamily="18" charset="0"/>
            </a:endParaRPr>
          </a:p>
          <a:p>
            <a:pPr algn="just">
              <a:lnSpc>
                <a:spcPct val="90000"/>
              </a:lnSpc>
              <a:buClr>
                <a:srgbClr val="FFFF99"/>
              </a:buClr>
              <a:buSzPct val="70000"/>
            </a:pPr>
            <a:r>
              <a:rPr lang="uz-Cyrl-UZ" sz="2400" b="1">
                <a:solidFill>
                  <a:srgbClr val="FFFF99"/>
                </a:solidFill>
                <a:latin typeface="Times New Roman" pitchFamily="18" charset="0"/>
              </a:rPr>
              <a:t>822-йилда Тоҳир ибн Ҳусайн Маъмун одамлари томонидан ўлдирил</a:t>
            </a:r>
            <a:r>
              <a:rPr lang="ru-RU" sz="2400" b="1">
                <a:solidFill>
                  <a:srgbClr val="FFFF99"/>
                </a:solidFill>
                <a:latin typeface="Times New Roman" pitchFamily="18" charset="0"/>
              </a:rPr>
              <a:t>гач унинг ўрнига </a:t>
            </a:r>
            <a:r>
              <a:rPr lang="uz-Cyrl-UZ" sz="2400" b="1">
                <a:solidFill>
                  <a:srgbClr val="FFFF99"/>
                </a:solidFill>
                <a:latin typeface="Times New Roman" pitchFamily="18" charset="0"/>
              </a:rPr>
              <a:t>Талха ибн-Тоҳир </a:t>
            </a:r>
            <a:r>
              <a:rPr lang="ru-RU" sz="2400" b="1">
                <a:solidFill>
                  <a:srgbClr val="FFFF99"/>
                </a:solidFill>
                <a:latin typeface="Times New Roman" pitchFamily="18" charset="0"/>
              </a:rPr>
              <a:t>(822-830) тайинланади;</a:t>
            </a:r>
            <a:endParaRPr lang="en-US" sz="2400" b="1">
              <a:solidFill>
                <a:srgbClr val="FFFF99"/>
              </a:solidFill>
              <a:latin typeface="Times New Roman" pitchFamily="18" charset="0"/>
            </a:endParaRPr>
          </a:p>
          <a:p>
            <a:pPr algn="just">
              <a:lnSpc>
                <a:spcPct val="90000"/>
              </a:lnSpc>
              <a:buClr>
                <a:srgbClr val="FFFF99"/>
              </a:buClr>
              <a:buSzPct val="70000"/>
            </a:pPr>
            <a:r>
              <a:rPr lang="uz-Cyrl-UZ" sz="2400" b="1">
                <a:solidFill>
                  <a:srgbClr val="FFFF99"/>
                </a:solidFill>
                <a:latin typeface="Times New Roman" pitchFamily="18" charset="0"/>
              </a:rPr>
              <a:t>Абдулло ноиблик қилган йилларда (830-844 йй.) </a:t>
            </a:r>
            <a:r>
              <a:rPr lang="ru-RU" sz="2400" b="1">
                <a:solidFill>
                  <a:srgbClr val="FFFF99"/>
                </a:solidFill>
                <a:latin typeface="Times New Roman" pitchFamily="18" charset="0"/>
              </a:rPr>
              <a:t>Хуросон амалда мустақил давлатга айланади;</a:t>
            </a:r>
            <a:endParaRPr lang="en-US" sz="2400" b="1">
              <a:solidFill>
                <a:srgbClr val="FFFF99"/>
              </a:solidFill>
              <a:latin typeface="Times New Roman" pitchFamily="18" charset="0"/>
            </a:endParaRPr>
          </a:p>
          <a:p>
            <a:pPr algn="just">
              <a:lnSpc>
                <a:spcPct val="90000"/>
              </a:lnSpc>
              <a:buClr>
                <a:srgbClr val="FFFF99"/>
              </a:buClr>
              <a:buSzPct val="70000"/>
            </a:pPr>
            <a:r>
              <a:rPr lang="ru-RU" sz="2400" b="1">
                <a:solidFill>
                  <a:srgbClr val="FFFF99"/>
                </a:solidFill>
                <a:latin typeface="Times New Roman" pitchFamily="18" charset="0"/>
              </a:rPr>
              <a:t>Хуросон ноиблигига Моваруннаҳр, Хоразм, Сейистон, Кўҳистон, Табаристон ва Журжон ҳудудлари кирган. Вилоят- маъмурий бирлик – туманлардан иборат бўлган;</a:t>
            </a:r>
            <a:endParaRPr lang="en-US" sz="2400" b="1">
              <a:solidFill>
                <a:srgbClr val="FFFF99"/>
              </a:solidFill>
              <a:latin typeface="Times New Roman" pitchFamily="18" charset="0"/>
            </a:endParaRPr>
          </a:p>
        </p:txBody>
      </p:sp>
      <p:sp>
        <p:nvSpPr>
          <p:cNvPr id="22532" name="WordArt 4"/>
          <p:cNvSpPr>
            <a:spLocks noChangeArrowheads="1" noChangeShapeType="1" noTextEdit="1"/>
          </p:cNvSpPr>
          <p:nvPr/>
        </p:nvSpPr>
        <p:spPr bwMode="auto">
          <a:xfrm>
            <a:off x="539750" y="357188"/>
            <a:ext cx="7915275" cy="69532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r>
              <a:rPr lang="ru-RU" sz="4800" kern="10">
                <a:ln w="9525">
                  <a:round/>
                  <a:headEnd/>
                  <a:tailEnd/>
                </a:ln>
                <a:gradFill rotWithShape="0">
                  <a:gsLst>
                    <a:gs pos="0">
                      <a:srgbClr val="FFF200"/>
                    </a:gs>
                    <a:gs pos="45000">
                      <a:srgbClr val="FF7A00"/>
                    </a:gs>
                    <a:gs pos="70000">
                      <a:srgbClr val="FF0300"/>
                    </a:gs>
                    <a:gs pos="100000">
                      <a:srgbClr val="4D0808"/>
                    </a:gs>
                  </a:gsLst>
                  <a:lin ang="5400000" scaled="1"/>
                </a:gradFill>
                <a:latin typeface="Times New Roman"/>
                <a:cs typeface="Times New Roman"/>
              </a:rPr>
              <a:t>Т о ҳ и р и й л а р   д а в л а т и</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2532"/>
                                        </p:tgtEl>
                                        <p:attrNameLst>
                                          <p:attrName>style.visibility</p:attrName>
                                        </p:attrNameLst>
                                      </p:cBhvr>
                                      <p:to>
                                        <p:strVal val="visible"/>
                                      </p:to>
                                    </p:set>
                                    <p:anim calcmode="lin" valueType="num">
                                      <p:cBhvr>
                                        <p:cTn id="7" dur="5000" fill="hold"/>
                                        <p:tgtEl>
                                          <p:spTgt spid="22532"/>
                                        </p:tgtEl>
                                        <p:attrNameLst>
                                          <p:attrName>ppt_w</p:attrName>
                                        </p:attrNameLst>
                                      </p:cBhvr>
                                      <p:tavLst>
                                        <p:tav tm="0">
                                          <p:val>
                                            <p:strVal val="#ppt_w+.3"/>
                                          </p:val>
                                        </p:tav>
                                        <p:tav tm="100000">
                                          <p:val>
                                            <p:strVal val="#ppt_w"/>
                                          </p:val>
                                        </p:tav>
                                      </p:tavLst>
                                    </p:anim>
                                    <p:anim calcmode="lin" valueType="num">
                                      <p:cBhvr>
                                        <p:cTn id="8" dur="5000" fill="hold"/>
                                        <p:tgtEl>
                                          <p:spTgt spid="22532"/>
                                        </p:tgtEl>
                                        <p:attrNameLst>
                                          <p:attrName>ppt_h</p:attrName>
                                        </p:attrNameLst>
                                      </p:cBhvr>
                                      <p:tavLst>
                                        <p:tav tm="0">
                                          <p:val>
                                            <p:strVal val="#ppt_h"/>
                                          </p:val>
                                        </p:tav>
                                        <p:tav tm="100000">
                                          <p:val>
                                            <p:strVal val="#ppt_h"/>
                                          </p:val>
                                        </p:tav>
                                      </p:tavLst>
                                    </p:anim>
                                    <p:animEffect transition="in" filter="fade">
                                      <p:cBhvr>
                                        <p:cTn id="9" dur="5000"/>
                                        <p:tgtEl>
                                          <p:spTgt spid="2253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9" presetClass="entr" presetSubtype="0" fill="hold" nodeType="clickEffect">
                                  <p:stCondLst>
                                    <p:cond delay="0"/>
                                  </p:stCondLst>
                                  <p:childTnLst>
                                    <p:set>
                                      <p:cBhvr>
                                        <p:cTn id="13" dur="1" fill="hold">
                                          <p:stCondLst>
                                            <p:cond delay="0"/>
                                          </p:stCondLst>
                                        </p:cTn>
                                        <p:tgtEl>
                                          <p:spTgt spid="22531">
                                            <p:txEl>
                                              <p:pRg st="0" end="0"/>
                                            </p:txEl>
                                          </p:spTgt>
                                        </p:tgtEl>
                                        <p:attrNameLst>
                                          <p:attrName>style.visibility</p:attrName>
                                        </p:attrNameLst>
                                      </p:cBhvr>
                                      <p:to>
                                        <p:strVal val="visible"/>
                                      </p:to>
                                    </p:set>
                                    <p:anim calcmode="lin" valueType="num">
                                      <p:cBhvr>
                                        <p:cTn id="14" dur="3000" fill="hold"/>
                                        <p:tgtEl>
                                          <p:spTgt spid="22531">
                                            <p:txEl>
                                              <p:pRg st="0" end="0"/>
                                            </p:txEl>
                                          </p:spTgt>
                                        </p:tgtEl>
                                        <p:attrNameLst>
                                          <p:attrName>ppt_x</p:attrName>
                                        </p:attrNameLst>
                                      </p:cBhvr>
                                      <p:tavLst>
                                        <p:tav tm="0">
                                          <p:val>
                                            <p:strVal val="#ppt_x-.2"/>
                                          </p:val>
                                        </p:tav>
                                        <p:tav tm="100000">
                                          <p:val>
                                            <p:strVal val="#ppt_x"/>
                                          </p:val>
                                        </p:tav>
                                      </p:tavLst>
                                    </p:anim>
                                    <p:anim calcmode="lin" valueType="num">
                                      <p:cBhvr>
                                        <p:cTn id="15" dur="3000" fill="hold"/>
                                        <p:tgtEl>
                                          <p:spTgt spid="22531">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3000"/>
                                        <p:tgtEl>
                                          <p:spTgt spid="22531">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9" presetClass="entr" presetSubtype="0" fill="hold" nodeType="clickEffect">
                                  <p:stCondLst>
                                    <p:cond delay="0"/>
                                  </p:stCondLst>
                                  <p:childTnLst>
                                    <p:set>
                                      <p:cBhvr>
                                        <p:cTn id="20" dur="1" fill="hold">
                                          <p:stCondLst>
                                            <p:cond delay="0"/>
                                          </p:stCondLst>
                                        </p:cTn>
                                        <p:tgtEl>
                                          <p:spTgt spid="22531">
                                            <p:txEl>
                                              <p:pRg st="1" end="1"/>
                                            </p:txEl>
                                          </p:spTgt>
                                        </p:tgtEl>
                                        <p:attrNameLst>
                                          <p:attrName>style.visibility</p:attrName>
                                        </p:attrNameLst>
                                      </p:cBhvr>
                                      <p:to>
                                        <p:strVal val="visible"/>
                                      </p:to>
                                    </p:set>
                                    <p:anim calcmode="lin" valueType="num">
                                      <p:cBhvr>
                                        <p:cTn id="21" dur="3000" fill="hold"/>
                                        <p:tgtEl>
                                          <p:spTgt spid="22531">
                                            <p:txEl>
                                              <p:pRg st="1" end="1"/>
                                            </p:txEl>
                                          </p:spTgt>
                                        </p:tgtEl>
                                        <p:attrNameLst>
                                          <p:attrName>ppt_x</p:attrName>
                                        </p:attrNameLst>
                                      </p:cBhvr>
                                      <p:tavLst>
                                        <p:tav tm="0">
                                          <p:val>
                                            <p:strVal val="#ppt_x-.2"/>
                                          </p:val>
                                        </p:tav>
                                        <p:tav tm="100000">
                                          <p:val>
                                            <p:strVal val="#ppt_x"/>
                                          </p:val>
                                        </p:tav>
                                      </p:tavLst>
                                    </p:anim>
                                    <p:anim calcmode="lin" valueType="num">
                                      <p:cBhvr>
                                        <p:cTn id="22" dur="3000" fill="hold"/>
                                        <p:tgtEl>
                                          <p:spTgt spid="22531">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3" dur="3000"/>
                                        <p:tgtEl>
                                          <p:spTgt spid="22531">
                                            <p:txEl>
                                              <p:pRg st="1" end="1"/>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9" presetClass="entr" presetSubtype="0" fill="hold" nodeType="clickEffect">
                                  <p:stCondLst>
                                    <p:cond delay="0"/>
                                  </p:stCondLst>
                                  <p:childTnLst>
                                    <p:set>
                                      <p:cBhvr>
                                        <p:cTn id="27" dur="1" fill="hold">
                                          <p:stCondLst>
                                            <p:cond delay="0"/>
                                          </p:stCondLst>
                                        </p:cTn>
                                        <p:tgtEl>
                                          <p:spTgt spid="22531">
                                            <p:txEl>
                                              <p:pRg st="2" end="2"/>
                                            </p:txEl>
                                          </p:spTgt>
                                        </p:tgtEl>
                                        <p:attrNameLst>
                                          <p:attrName>style.visibility</p:attrName>
                                        </p:attrNameLst>
                                      </p:cBhvr>
                                      <p:to>
                                        <p:strVal val="visible"/>
                                      </p:to>
                                    </p:set>
                                    <p:anim calcmode="lin" valueType="num">
                                      <p:cBhvr>
                                        <p:cTn id="28" dur="3000" fill="hold"/>
                                        <p:tgtEl>
                                          <p:spTgt spid="22531">
                                            <p:txEl>
                                              <p:pRg st="2" end="2"/>
                                            </p:txEl>
                                          </p:spTgt>
                                        </p:tgtEl>
                                        <p:attrNameLst>
                                          <p:attrName>ppt_x</p:attrName>
                                        </p:attrNameLst>
                                      </p:cBhvr>
                                      <p:tavLst>
                                        <p:tav tm="0">
                                          <p:val>
                                            <p:strVal val="#ppt_x-.2"/>
                                          </p:val>
                                        </p:tav>
                                        <p:tav tm="100000">
                                          <p:val>
                                            <p:strVal val="#ppt_x"/>
                                          </p:val>
                                        </p:tav>
                                      </p:tavLst>
                                    </p:anim>
                                    <p:anim calcmode="lin" valueType="num">
                                      <p:cBhvr>
                                        <p:cTn id="29" dur="3000" fill="hold"/>
                                        <p:tgtEl>
                                          <p:spTgt spid="2253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0" dur="3000"/>
                                        <p:tgtEl>
                                          <p:spTgt spid="22531">
                                            <p:txEl>
                                              <p:pRg st="2" end="2"/>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9" presetClass="entr" presetSubtype="0" fill="hold" nodeType="clickEffect">
                                  <p:stCondLst>
                                    <p:cond delay="0"/>
                                  </p:stCondLst>
                                  <p:childTnLst>
                                    <p:set>
                                      <p:cBhvr>
                                        <p:cTn id="34" dur="1" fill="hold">
                                          <p:stCondLst>
                                            <p:cond delay="0"/>
                                          </p:stCondLst>
                                        </p:cTn>
                                        <p:tgtEl>
                                          <p:spTgt spid="22531">
                                            <p:txEl>
                                              <p:pRg st="3" end="3"/>
                                            </p:txEl>
                                          </p:spTgt>
                                        </p:tgtEl>
                                        <p:attrNameLst>
                                          <p:attrName>style.visibility</p:attrName>
                                        </p:attrNameLst>
                                      </p:cBhvr>
                                      <p:to>
                                        <p:strVal val="visible"/>
                                      </p:to>
                                    </p:set>
                                    <p:anim calcmode="lin" valueType="num">
                                      <p:cBhvr>
                                        <p:cTn id="35" dur="3000" fill="hold"/>
                                        <p:tgtEl>
                                          <p:spTgt spid="22531">
                                            <p:txEl>
                                              <p:pRg st="3" end="3"/>
                                            </p:txEl>
                                          </p:spTgt>
                                        </p:tgtEl>
                                        <p:attrNameLst>
                                          <p:attrName>ppt_x</p:attrName>
                                        </p:attrNameLst>
                                      </p:cBhvr>
                                      <p:tavLst>
                                        <p:tav tm="0">
                                          <p:val>
                                            <p:strVal val="#ppt_x-.2"/>
                                          </p:val>
                                        </p:tav>
                                        <p:tav tm="100000">
                                          <p:val>
                                            <p:strVal val="#ppt_x"/>
                                          </p:val>
                                        </p:tav>
                                      </p:tavLst>
                                    </p:anim>
                                    <p:anim calcmode="lin" valueType="num">
                                      <p:cBhvr>
                                        <p:cTn id="36" dur="3000" fill="hold"/>
                                        <p:tgtEl>
                                          <p:spTgt spid="2253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7" dur="3000"/>
                                        <p:tgtEl>
                                          <p:spTgt spid="2253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type="body" idx="1"/>
          </p:nvPr>
        </p:nvSpPr>
        <p:spPr>
          <a:xfrm>
            <a:off x="457200" y="260350"/>
            <a:ext cx="8229600" cy="6192838"/>
          </a:xfrm>
        </p:spPr>
        <p:txBody>
          <a:bodyPr/>
          <a:lstStyle/>
          <a:p>
            <a:pPr algn="just">
              <a:lnSpc>
                <a:spcPct val="80000"/>
              </a:lnSpc>
              <a:buClr>
                <a:srgbClr val="FFFF99"/>
              </a:buClr>
              <a:buSzPct val="70000"/>
            </a:pPr>
            <a:r>
              <a:rPr lang="uz-Cyrl-UZ" sz="2400" b="1">
                <a:solidFill>
                  <a:srgbClr val="FFFF99"/>
                </a:solidFill>
                <a:latin typeface="Times New Roman" pitchFamily="18" charset="0"/>
              </a:rPr>
              <a:t>IX асрнинг 60-70-йилларида тоҳирий ҳукмдорларга қарши халқ ҳаракатлари кучайди</a:t>
            </a:r>
            <a:r>
              <a:rPr lang="ru-RU" sz="2400" b="1">
                <a:solidFill>
                  <a:srgbClr val="FFFF99"/>
                </a:solidFill>
                <a:latin typeface="Times New Roman" pitchFamily="18" charset="0"/>
              </a:rPr>
              <a:t>;</a:t>
            </a:r>
          </a:p>
          <a:p>
            <a:pPr algn="just">
              <a:lnSpc>
                <a:spcPct val="80000"/>
              </a:lnSpc>
              <a:buClr>
                <a:srgbClr val="FFFF99"/>
              </a:buClr>
              <a:buSzPct val="70000"/>
            </a:pPr>
            <a:r>
              <a:rPr lang="uz-Cyrl-UZ" sz="2400" b="1">
                <a:solidFill>
                  <a:srgbClr val="FFFF99"/>
                </a:solidFill>
                <a:latin typeface="Times New Roman" pitchFamily="18" charset="0"/>
              </a:rPr>
              <a:t>бу ҳаракатга ғозийлар бошчилик қилдилар. “Ғозийлар” – асосан кўчманчи қабилалар ҳужумини бартараф қилиш мақсадида камбағал ҳунармандлар ва ерсиз зироатчилардан ташкил топган қуролли қўшин</a:t>
            </a:r>
            <a:r>
              <a:rPr lang="ru-RU" sz="2400" b="1">
                <a:solidFill>
                  <a:srgbClr val="FFFF99"/>
                </a:solidFill>
                <a:latin typeface="Times New Roman" pitchFamily="18" charset="0"/>
              </a:rPr>
              <a:t>;</a:t>
            </a:r>
            <a:endParaRPr lang="en-US" sz="2400" b="1">
              <a:solidFill>
                <a:srgbClr val="FFFF99"/>
              </a:solidFill>
              <a:latin typeface="Times New Roman" pitchFamily="18" charset="0"/>
            </a:endParaRPr>
          </a:p>
          <a:p>
            <a:pPr algn="just">
              <a:lnSpc>
                <a:spcPct val="80000"/>
              </a:lnSpc>
              <a:buClr>
                <a:srgbClr val="FFFF99"/>
              </a:buClr>
              <a:buSzPct val="70000"/>
            </a:pPr>
            <a:r>
              <a:rPr lang="uz-Cyrl-UZ" sz="2400" b="1">
                <a:solidFill>
                  <a:srgbClr val="FFFF99"/>
                </a:solidFill>
                <a:latin typeface="Times New Roman" pitchFamily="18" charset="0"/>
              </a:rPr>
              <a:t>873-йилда Ғозийлар тоҳирийларнинг қўшинларига қаттиқ зарба бериб, Хуросон пойтахти Нишопурни эгалладилар</a:t>
            </a:r>
            <a:r>
              <a:rPr lang="ru-RU" sz="2400" b="1">
                <a:solidFill>
                  <a:srgbClr val="FFFF99"/>
                </a:solidFill>
                <a:latin typeface="Times New Roman" pitchFamily="18" charset="0"/>
              </a:rPr>
              <a:t>;</a:t>
            </a:r>
            <a:endParaRPr lang="en-US" sz="2400" b="1">
              <a:solidFill>
                <a:srgbClr val="FFFF99"/>
              </a:solidFill>
              <a:latin typeface="Times New Roman" pitchFamily="18" charset="0"/>
            </a:endParaRPr>
          </a:p>
          <a:p>
            <a:pPr algn="just">
              <a:lnSpc>
                <a:spcPct val="80000"/>
              </a:lnSpc>
              <a:buClr>
                <a:srgbClr val="FFFF99"/>
              </a:buClr>
              <a:buSzPct val="70000"/>
            </a:pPr>
            <a:r>
              <a:rPr lang="uz-Cyrl-UZ" sz="2400" b="1">
                <a:solidFill>
                  <a:srgbClr val="FFFF99"/>
                </a:solidFill>
                <a:latin typeface="Times New Roman" pitchFamily="18" charset="0"/>
              </a:rPr>
              <a:t>873-йилда </a:t>
            </a:r>
            <a:r>
              <a:rPr lang="ru-RU" sz="2400" b="1">
                <a:solidFill>
                  <a:srgbClr val="FFFF99"/>
                </a:solidFill>
                <a:latin typeface="Times New Roman" pitchFamily="18" charset="0"/>
              </a:rPr>
              <a:t>Хуросонда Тоҳирийлар давлати бархам топади ва Ғозийларнинг раҳбарлари </a:t>
            </a:r>
            <a:r>
              <a:rPr lang="uz-Cyrl-UZ" sz="2400" b="1">
                <a:solidFill>
                  <a:srgbClr val="FFFF99"/>
                </a:solidFill>
                <a:latin typeface="Times New Roman" pitchFamily="18" charset="0"/>
              </a:rPr>
              <a:t>Ёқуб </a:t>
            </a:r>
            <a:r>
              <a:rPr lang="ru-RU" sz="2400" b="1">
                <a:solidFill>
                  <a:srgbClr val="FFFF99"/>
                </a:solidFill>
                <a:latin typeface="Times New Roman" pitchFamily="18" charset="0"/>
              </a:rPr>
              <a:t>ва Амир </a:t>
            </a:r>
            <a:r>
              <a:rPr lang="uz-Cyrl-UZ" sz="2400" b="1">
                <a:solidFill>
                  <a:srgbClr val="FFFF99"/>
                </a:solidFill>
                <a:latin typeface="Times New Roman" pitchFamily="18" charset="0"/>
              </a:rPr>
              <a:t>ибн Лайс</a:t>
            </a:r>
            <a:r>
              <a:rPr lang="ru-RU" sz="2400" b="1">
                <a:solidFill>
                  <a:srgbClr val="FFFF99"/>
                </a:solidFill>
                <a:latin typeface="Times New Roman" pitchFamily="18" charset="0"/>
              </a:rPr>
              <a:t> саффорийлар </a:t>
            </a:r>
            <a:r>
              <a:rPr lang="uz-Cyrl-UZ" sz="2400" b="1">
                <a:solidFill>
                  <a:srgbClr val="FFFF99"/>
                </a:solidFill>
                <a:latin typeface="Times New Roman" pitchFamily="18" charset="0"/>
              </a:rPr>
              <a:t>(“Саффор”- мисгар Ёқуб ва Амр ҳунарманд-мисгар эдилар)</a:t>
            </a:r>
            <a:r>
              <a:rPr lang="ru-RU" sz="2400" b="1">
                <a:solidFill>
                  <a:srgbClr val="FFFF99"/>
                </a:solidFill>
                <a:latin typeface="Times New Roman" pitchFamily="18" charset="0"/>
              </a:rPr>
              <a:t> давлати юзага келади;</a:t>
            </a:r>
            <a:endParaRPr lang="en-US" sz="2400" b="1">
              <a:solidFill>
                <a:srgbClr val="FFFF99"/>
              </a:solidFill>
              <a:latin typeface="Times New Roman" pitchFamily="18" charset="0"/>
            </a:endParaRPr>
          </a:p>
          <a:p>
            <a:pPr algn="just">
              <a:lnSpc>
                <a:spcPct val="80000"/>
              </a:lnSpc>
              <a:buClr>
                <a:srgbClr val="FFFF99"/>
              </a:buClr>
              <a:buSzPct val="70000"/>
            </a:pPr>
            <a:r>
              <a:rPr lang="ru-RU" sz="2400" b="1">
                <a:solidFill>
                  <a:srgbClr val="FFFF99"/>
                </a:solidFill>
                <a:latin typeface="Times New Roman" pitchFamily="18" charset="0"/>
              </a:rPr>
              <a:t>Тоҳирийлар давлати 821 йилдан 873 йилгача ҳукм сурган;</a:t>
            </a:r>
            <a:endParaRPr lang="en-US" sz="2400" b="1">
              <a:solidFill>
                <a:srgbClr val="FFFF99"/>
              </a:solidFill>
              <a:latin typeface="Times New Roman" pitchFamily="18" charset="0"/>
            </a:endParaRPr>
          </a:p>
          <a:p>
            <a:pPr algn="just">
              <a:lnSpc>
                <a:spcPct val="80000"/>
              </a:lnSpc>
              <a:buClr>
                <a:srgbClr val="FFFF99"/>
              </a:buClr>
              <a:buSzPct val="70000"/>
            </a:pPr>
            <a:r>
              <a:rPr lang="ru-RU" sz="2400" b="1">
                <a:solidFill>
                  <a:srgbClr val="FFFF99"/>
                </a:solidFill>
                <a:latin typeface="Times New Roman" pitchFamily="18" charset="0"/>
              </a:rPr>
              <a:t>Тоҳирийлар даврида Ўрта Осиёнинг барча ҳудудларида ислом дини тарқалади.</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 calcmode="lin" valueType="num">
                                      <p:cBhvr>
                                        <p:cTn id="7" dur="3000" fill="hold"/>
                                        <p:tgtEl>
                                          <p:spTgt spid="24579">
                                            <p:txEl>
                                              <p:pRg st="0" end="0"/>
                                            </p:txEl>
                                          </p:spTgt>
                                        </p:tgtEl>
                                        <p:attrNameLst>
                                          <p:attrName>ppt_x</p:attrName>
                                        </p:attrNameLst>
                                      </p:cBhvr>
                                      <p:tavLst>
                                        <p:tav tm="0">
                                          <p:val>
                                            <p:strVal val="#ppt_x-.2"/>
                                          </p:val>
                                        </p:tav>
                                        <p:tav tm="100000">
                                          <p:val>
                                            <p:strVal val="#ppt_x"/>
                                          </p:val>
                                        </p:tav>
                                      </p:tavLst>
                                    </p:anim>
                                    <p:anim calcmode="lin" valueType="num">
                                      <p:cBhvr>
                                        <p:cTn id="8" dur="3000" fill="hold"/>
                                        <p:tgtEl>
                                          <p:spTgt spid="24579">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3000"/>
                                        <p:tgtEl>
                                          <p:spTgt spid="24579">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9" presetClass="entr" presetSubtype="0" fill="hold" nodeType="clickEffect">
                                  <p:stCondLst>
                                    <p:cond delay="0"/>
                                  </p:stCondLst>
                                  <p:childTnLst>
                                    <p:set>
                                      <p:cBhvr>
                                        <p:cTn id="13" dur="1" fill="hold">
                                          <p:stCondLst>
                                            <p:cond delay="0"/>
                                          </p:stCondLst>
                                        </p:cTn>
                                        <p:tgtEl>
                                          <p:spTgt spid="24579">
                                            <p:txEl>
                                              <p:pRg st="1" end="1"/>
                                            </p:txEl>
                                          </p:spTgt>
                                        </p:tgtEl>
                                        <p:attrNameLst>
                                          <p:attrName>style.visibility</p:attrName>
                                        </p:attrNameLst>
                                      </p:cBhvr>
                                      <p:to>
                                        <p:strVal val="visible"/>
                                      </p:to>
                                    </p:set>
                                    <p:anim calcmode="lin" valueType="num">
                                      <p:cBhvr>
                                        <p:cTn id="14" dur="3000" fill="hold"/>
                                        <p:tgtEl>
                                          <p:spTgt spid="24579">
                                            <p:txEl>
                                              <p:pRg st="1" end="1"/>
                                            </p:txEl>
                                          </p:spTgt>
                                        </p:tgtEl>
                                        <p:attrNameLst>
                                          <p:attrName>ppt_x</p:attrName>
                                        </p:attrNameLst>
                                      </p:cBhvr>
                                      <p:tavLst>
                                        <p:tav tm="0">
                                          <p:val>
                                            <p:strVal val="#ppt_x-.2"/>
                                          </p:val>
                                        </p:tav>
                                        <p:tav tm="100000">
                                          <p:val>
                                            <p:strVal val="#ppt_x"/>
                                          </p:val>
                                        </p:tav>
                                      </p:tavLst>
                                    </p:anim>
                                    <p:anim calcmode="lin" valueType="num">
                                      <p:cBhvr>
                                        <p:cTn id="15" dur="3000" fill="hold"/>
                                        <p:tgtEl>
                                          <p:spTgt spid="24579">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3000"/>
                                        <p:tgtEl>
                                          <p:spTgt spid="24579">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9" presetClass="entr" presetSubtype="0" fill="hold" nodeType="clickEffect">
                                  <p:stCondLst>
                                    <p:cond delay="0"/>
                                  </p:stCondLst>
                                  <p:childTnLst>
                                    <p:set>
                                      <p:cBhvr>
                                        <p:cTn id="20" dur="1" fill="hold">
                                          <p:stCondLst>
                                            <p:cond delay="0"/>
                                          </p:stCondLst>
                                        </p:cTn>
                                        <p:tgtEl>
                                          <p:spTgt spid="24579">
                                            <p:txEl>
                                              <p:pRg st="2" end="2"/>
                                            </p:txEl>
                                          </p:spTgt>
                                        </p:tgtEl>
                                        <p:attrNameLst>
                                          <p:attrName>style.visibility</p:attrName>
                                        </p:attrNameLst>
                                      </p:cBhvr>
                                      <p:to>
                                        <p:strVal val="visible"/>
                                      </p:to>
                                    </p:set>
                                    <p:anim calcmode="lin" valueType="num">
                                      <p:cBhvr>
                                        <p:cTn id="21" dur="3000" fill="hold"/>
                                        <p:tgtEl>
                                          <p:spTgt spid="24579">
                                            <p:txEl>
                                              <p:pRg st="2" end="2"/>
                                            </p:txEl>
                                          </p:spTgt>
                                        </p:tgtEl>
                                        <p:attrNameLst>
                                          <p:attrName>ppt_x</p:attrName>
                                        </p:attrNameLst>
                                      </p:cBhvr>
                                      <p:tavLst>
                                        <p:tav tm="0">
                                          <p:val>
                                            <p:strVal val="#ppt_x-.2"/>
                                          </p:val>
                                        </p:tav>
                                        <p:tav tm="100000">
                                          <p:val>
                                            <p:strVal val="#ppt_x"/>
                                          </p:val>
                                        </p:tav>
                                      </p:tavLst>
                                    </p:anim>
                                    <p:anim calcmode="lin" valueType="num">
                                      <p:cBhvr>
                                        <p:cTn id="22" dur="3000" fill="hold"/>
                                        <p:tgtEl>
                                          <p:spTgt spid="24579">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3000"/>
                                        <p:tgtEl>
                                          <p:spTgt spid="24579">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9" presetClass="entr" presetSubtype="0" fill="hold" nodeType="clickEffect">
                                  <p:stCondLst>
                                    <p:cond delay="0"/>
                                  </p:stCondLst>
                                  <p:childTnLst>
                                    <p:set>
                                      <p:cBhvr>
                                        <p:cTn id="27" dur="1" fill="hold">
                                          <p:stCondLst>
                                            <p:cond delay="0"/>
                                          </p:stCondLst>
                                        </p:cTn>
                                        <p:tgtEl>
                                          <p:spTgt spid="24579">
                                            <p:txEl>
                                              <p:pRg st="3" end="3"/>
                                            </p:txEl>
                                          </p:spTgt>
                                        </p:tgtEl>
                                        <p:attrNameLst>
                                          <p:attrName>style.visibility</p:attrName>
                                        </p:attrNameLst>
                                      </p:cBhvr>
                                      <p:to>
                                        <p:strVal val="visible"/>
                                      </p:to>
                                    </p:set>
                                    <p:anim calcmode="lin" valueType="num">
                                      <p:cBhvr>
                                        <p:cTn id="28" dur="3000" fill="hold"/>
                                        <p:tgtEl>
                                          <p:spTgt spid="24579">
                                            <p:txEl>
                                              <p:pRg st="3" end="3"/>
                                            </p:txEl>
                                          </p:spTgt>
                                        </p:tgtEl>
                                        <p:attrNameLst>
                                          <p:attrName>ppt_x</p:attrName>
                                        </p:attrNameLst>
                                      </p:cBhvr>
                                      <p:tavLst>
                                        <p:tav tm="0">
                                          <p:val>
                                            <p:strVal val="#ppt_x-.2"/>
                                          </p:val>
                                        </p:tav>
                                        <p:tav tm="100000">
                                          <p:val>
                                            <p:strVal val="#ppt_x"/>
                                          </p:val>
                                        </p:tav>
                                      </p:tavLst>
                                    </p:anim>
                                    <p:anim calcmode="lin" valueType="num">
                                      <p:cBhvr>
                                        <p:cTn id="29" dur="3000" fill="hold"/>
                                        <p:tgtEl>
                                          <p:spTgt spid="24579">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0" dur="3000"/>
                                        <p:tgtEl>
                                          <p:spTgt spid="24579">
                                            <p:txEl>
                                              <p:pRg st="3" end="3"/>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9" presetClass="entr" presetSubtype="0" fill="hold" nodeType="clickEffect">
                                  <p:stCondLst>
                                    <p:cond delay="0"/>
                                  </p:stCondLst>
                                  <p:childTnLst>
                                    <p:set>
                                      <p:cBhvr>
                                        <p:cTn id="34" dur="1" fill="hold">
                                          <p:stCondLst>
                                            <p:cond delay="0"/>
                                          </p:stCondLst>
                                        </p:cTn>
                                        <p:tgtEl>
                                          <p:spTgt spid="24579">
                                            <p:txEl>
                                              <p:pRg st="4" end="4"/>
                                            </p:txEl>
                                          </p:spTgt>
                                        </p:tgtEl>
                                        <p:attrNameLst>
                                          <p:attrName>style.visibility</p:attrName>
                                        </p:attrNameLst>
                                      </p:cBhvr>
                                      <p:to>
                                        <p:strVal val="visible"/>
                                      </p:to>
                                    </p:set>
                                    <p:anim calcmode="lin" valueType="num">
                                      <p:cBhvr>
                                        <p:cTn id="35" dur="3000" fill="hold"/>
                                        <p:tgtEl>
                                          <p:spTgt spid="24579">
                                            <p:txEl>
                                              <p:pRg st="4" end="4"/>
                                            </p:txEl>
                                          </p:spTgt>
                                        </p:tgtEl>
                                        <p:attrNameLst>
                                          <p:attrName>ppt_x</p:attrName>
                                        </p:attrNameLst>
                                      </p:cBhvr>
                                      <p:tavLst>
                                        <p:tav tm="0">
                                          <p:val>
                                            <p:strVal val="#ppt_x-.2"/>
                                          </p:val>
                                        </p:tav>
                                        <p:tav tm="100000">
                                          <p:val>
                                            <p:strVal val="#ppt_x"/>
                                          </p:val>
                                        </p:tav>
                                      </p:tavLst>
                                    </p:anim>
                                    <p:anim calcmode="lin" valueType="num">
                                      <p:cBhvr>
                                        <p:cTn id="36" dur="3000" fill="hold"/>
                                        <p:tgtEl>
                                          <p:spTgt spid="24579">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7" dur="3000"/>
                                        <p:tgtEl>
                                          <p:spTgt spid="24579">
                                            <p:txEl>
                                              <p:pRg st="4" end="4"/>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9" presetClass="entr" presetSubtype="0" fill="hold" nodeType="clickEffect">
                                  <p:stCondLst>
                                    <p:cond delay="0"/>
                                  </p:stCondLst>
                                  <p:childTnLst>
                                    <p:set>
                                      <p:cBhvr>
                                        <p:cTn id="41" dur="1" fill="hold">
                                          <p:stCondLst>
                                            <p:cond delay="0"/>
                                          </p:stCondLst>
                                        </p:cTn>
                                        <p:tgtEl>
                                          <p:spTgt spid="24579">
                                            <p:txEl>
                                              <p:pRg st="5" end="5"/>
                                            </p:txEl>
                                          </p:spTgt>
                                        </p:tgtEl>
                                        <p:attrNameLst>
                                          <p:attrName>style.visibility</p:attrName>
                                        </p:attrNameLst>
                                      </p:cBhvr>
                                      <p:to>
                                        <p:strVal val="visible"/>
                                      </p:to>
                                    </p:set>
                                    <p:anim calcmode="lin" valueType="num">
                                      <p:cBhvr>
                                        <p:cTn id="42" dur="3000" fill="hold"/>
                                        <p:tgtEl>
                                          <p:spTgt spid="24579">
                                            <p:txEl>
                                              <p:pRg st="5" end="5"/>
                                            </p:txEl>
                                          </p:spTgt>
                                        </p:tgtEl>
                                        <p:attrNameLst>
                                          <p:attrName>ppt_x</p:attrName>
                                        </p:attrNameLst>
                                      </p:cBhvr>
                                      <p:tavLst>
                                        <p:tav tm="0">
                                          <p:val>
                                            <p:strVal val="#ppt_x-.2"/>
                                          </p:val>
                                        </p:tav>
                                        <p:tav tm="100000">
                                          <p:val>
                                            <p:strVal val="#ppt_x"/>
                                          </p:val>
                                        </p:tav>
                                      </p:tavLst>
                                    </p:anim>
                                    <p:anim calcmode="lin" valueType="num">
                                      <p:cBhvr>
                                        <p:cTn id="43" dur="3000" fill="hold"/>
                                        <p:tgtEl>
                                          <p:spTgt spid="24579">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44" dur="3000"/>
                                        <p:tgtEl>
                                          <p:spTgt spid="2457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4"/>
          <p:cNvSpPr>
            <a:spLocks noChangeArrowheads="1"/>
          </p:cNvSpPr>
          <p:nvPr/>
        </p:nvSpPr>
        <p:spPr bwMode="auto">
          <a:xfrm>
            <a:off x="2987675" y="260350"/>
            <a:ext cx="3455988" cy="1800225"/>
          </a:xfrm>
          <a:prstGeom prst="rect">
            <a:avLst/>
          </a:prstGeom>
          <a:gradFill rotWithShape="1">
            <a:gsLst>
              <a:gs pos="0">
                <a:srgbClr val="000082"/>
              </a:gs>
              <a:gs pos="30000">
                <a:srgbClr val="66008F"/>
              </a:gs>
              <a:gs pos="64999">
                <a:srgbClr val="BA0066"/>
              </a:gs>
              <a:gs pos="89999">
                <a:srgbClr val="FF0000"/>
              </a:gs>
              <a:gs pos="100000">
                <a:srgbClr val="FF8200"/>
              </a:gs>
            </a:gsLst>
            <a:lin ang="5400000" scaled="1"/>
          </a:gradFill>
          <a:ln w="101600" cmpd="tri">
            <a:solidFill>
              <a:srgbClr val="008000"/>
            </a:solidFill>
            <a:miter lim="800000"/>
            <a:headEnd/>
            <a:tailEnd/>
          </a:ln>
        </p:spPr>
        <p:txBody>
          <a:bodyPr/>
          <a:lstStyle/>
          <a:p>
            <a:r>
              <a:rPr lang="uz-Cyrl-UZ" sz="2800"/>
              <a:t>Тоҳирийлар давлати</a:t>
            </a:r>
          </a:p>
          <a:p>
            <a:r>
              <a:rPr lang="uz-Cyrl-UZ" sz="2400"/>
              <a:t>821-873 йиллар</a:t>
            </a:r>
          </a:p>
          <a:p>
            <a:r>
              <a:rPr lang="uz-Cyrl-UZ" sz="2400"/>
              <a:t>Марв, Нишопур ш.</a:t>
            </a:r>
          </a:p>
          <a:p>
            <a:pPr algn="l"/>
            <a:endParaRPr lang="ru-RU" sz="2400" b="0">
              <a:latin typeface="Arial" pitchFamily="34" charset="0"/>
            </a:endParaRPr>
          </a:p>
        </p:txBody>
      </p:sp>
      <p:sp>
        <p:nvSpPr>
          <p:cNvPr id="25605" name="Line 5"/>
          <p:cNvSpPr>
            <a:spLocks noChangeShapeType="1"/>
          </p:cNvSpPr>
          <p:nvPr/>
        </p:nvSpPr>
        <p:spPr bwMode="auto">
          <a:xfrm flipH="1">
            <a:off x="1836738" y="1125538"/>
            <a:ext cx="1150937" cy="0"/>
          </a:xfrm>
          <a:prstGeom prst="line">
            <a:avLst/>
          </a:prstGeom>
          <a:noFill/>
          <a:ln w="76200" cmpd="tri">
            <a:solidFill>
              <a:srgbClr val="008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25606" name="Line 6"/>
          <p:cNvSpPr>
            <a:spLocks noChangeShapeType="1"/>
          </p:cNvSpPr>
          <p:nvPr/>
        </p:nvSpPr>
        <p:spPr bwMode="auto">
          <a:xfrm>
            <a:off x="1835150" y="1125538"/>
            <a:ext cx="0" cy="1366837"/>
          </a:xfrm>
          <a:prstGeom prst="line">
            <a:avLst/>
          </a:prstGeom>
          <a:noFill/>
          <a:ln w="76200" cmpd="tri">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25607" name="Line 7"/>
          <p:cNvSpPr>
            <a:spLocks noChangeShapeType="1"/>
          </p:cNvSpPr>
          <p:nvPr/>
        </p:nvSpPr>
        <p:spPr bwMode="auto">
          <a:xfrm flipH="1">
            <a:off x="6445250" y="1125538"/>
            <a:ext cx="1150938" cy="0"/>
          </a:xfrm>
          <a:prstGeom prst="line">
            <a:avLst/>
          </a:prstGeom>
          <a:noFill/>
          <a:ln w="76200" cmpd="tri">
            <a:solidFill>
              <a:srgbClr val="008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25608" name="Line 8"/>
          <p:cNvSpPr>
            <a:spLocks noChangeShapeType="1"/>
          </p:cNvSpPr>
          <p:nvPr/>
        </p:nvSpPr>
        <p:spPr bwMode="auto">
          <a:xfrm>
            <a:off x="7596188" y="1125538"/>
            <a:ext cx="0" cy="1366837"/>
          </a:xfrm>
          <a:prstGeom prst="line">
            <a:avLst/>
          </a:prstGeom>
          <a:noFill/>
          <a:ln w="76200" cmpd="tri">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25610" name="Rectangle 10"/>
          <p:cNvSpPr>
            <a:spLocks noChangeArrowheads="1"/>
          </p:cNvSpPr>
          <p:nvPr/>
        </p:nvSpPr>
        <p:spPr bwMode="auto">
          <a:xfrm>
            <a:off x="179388" y="2492375"/>
            <a:ext cx="2736850" cy="2808288"/>
          </a:xfrm>
          <a:prstGeom prst="rect">
            <a:avLst/>
          </a:prstGeom>
          <a:gradFill rotWithShape="1">
            <a:gsLst>
              <a:gs pos="0">
                <a:srgbClr val="000082"/>
              </a:gs>
              <a:gs pos="15000">
                <a:srgbClr val="66008F"/>
              </a:gs>
              <a:gs pos="32499">
                <a:srgbClr val="BA0066"/>
              </a:gs>
              <a:gs pos="45000">
                <a:srgbClr val="FF0000"/>
              </a:gs>
              <a:gs pos="50000">
                <a:srgbClr val="FF8200"/>
              </a:gs>
              <a:gs pos="55001">
                <a:srgbClr val="FF0000"/>
              </a:gs>
              <a:gs pos="67501">
                <a:srgbClr val="BA0066"/>
              </a:gs>
              <a:gs pos="85000">
                <a:srgbClr val="66008F"/>
              </a:gs>
              <a:gs pos="100000">
                <a:srgbClr val="000082"/>
              </a:gs>
            </a:gsLst>
            <a:lin ang="18900000" scaled="1"/>
          </a:gradFill>
          <a:ln w="38100">
            <a:solidFill>
              <a:srgbClr val="008000"/>
            </a:solidFill>
            <a:miter lim="800000"/>
            <a:headEnd/>
            <a:tailEnd/>
          </a:ln>
        </p:spPr>
        <p:txBody>
          <a:bodyPr/>
          <a:lstStyle/>
          <a:p>
            <a:r>
              <a:rPr lang="uz-Cyrl-UZ"/>
              <a:t>Тоҳир ибн Ҳусайн </a:t>
            </a:r>
          </a:p>
          <a:p>
            <a:r>
              <a:rPr lang="uz-Cyrl-UZ" sz="1600"/>
              <a:t>(821-822)</a:t>
            </a:r>
          </a:p>
          <a:p>
            <a:r>
              <a:rPr lang="uz-Cyrl-UZ"/>
              <a:t>Талҳа ибн Тоҳир </a:t>
            </a:r>
          </a:p>
          <a:p>
            <a:r>
              <a:rPr lang="uz-Cyrl-UZ" sz="1600"/>
              <a:t>(822-828)</a:t>
            </a:r>
          </a:p>
          <a:p>
            <a:r>
              <a:rPr lang="uz-Cyrl-UZ"/>
              <a:t>Абдуллоҳ ибн Тоҳир </a:t>
            </a:r>
          </a:p>
          <a:p>
            <a:r>
              <a:rPr lang="uz-Cyrl-UZ" sz="1600"/>
              <a:t>(828-844)</a:t>
            </a:r>
          </a:p>
          <a:p>
            <a:r>
              <a:rPr lang="uz-Cyrl-UZ"/>
              <a:t>Тоҳир </a:t>
            </a:r>
            <a:r>
              <a:rPr lang="en-US"/>
              <a:t>II</a:t>
            </a:r>
            <a:r>
              <a:rPr lang="uz-Cyrl-UZ"/>
              <a:t> ибн Абдуллоҳ</a:t>
            </a:r>
            <a:r>
              <a:rPr lang="uz-Cyrl-UZ" sz="1600"/>
              <a:t> (844-862)</a:t>
            </a:r>
          </a:p>
          <a:p>
            <a:r>
              <a:rPr lang="uz-Cyrl-UZ"/>
              <a:t>Муҳаммад ибн Тоҳир </a:t>
            </a:r>
          </a:p>
          <a:p>
            <a:r>
              <a:rPr lang="uz-Cyrl-UZ" sz="1600"/>
              <a:t>(862-873)</a:t>
            </a:r>
            <a:endParaRPr lang="ru-RU" sz="1600"/>
          </a:p>
        </p:txBody>
      </p:sp>
      <p:sp>
        <p:nvSpPr>
          <p:cNvPr id="25611" name="Rectangle 11"/>
          <p:cNvSpPr>
            <a:spLocks noChangeArrowheads="1"/>
          </p:cNvSpPr>
          <p:nvPr/>
        </p:nvSpPr>
        <p:spPr bwMode="auto">
          <a:xfrm>
            <a:off x="6227763" y="2492375"/>
            <a:ext cx="2736850" cy="2808288"/>
          </a:xfrm>
          <a:prstGeom prst="rect">
            <a:avLst/>
          </a:prstGeom>
          <a:gradFill rotWithShape="1">
            <a:gsLst>
              <a:gs pos="0">
                <a:srgbClr val="000082"/>
              </a:gs>
              <a:gs pos="15000">
                <a:srgbClr val="66008F"/>
              </a:gs>
              <a:gs pos="32499">
                <a:srgbClr val="BA0066"/>
              </a:gs>
              <a:gs pos="45000">
                <a:srgbClr val="FF0000"/>
              </a:gs>
              <a:gs pos="50000">
                <a:srgbClr val="FF8200"/>
              </a:gs>
              <a:gs pos="55001">
                <a:srgbClr val="FF0000"/>
              </a:gs>
              <a:gs pos="67501">
                <a:srgbClr val="BA0066"/>
              </a:gs>
              <a:gs pos="85000">
                <a:srgbClr val="66008F"/>
              </a:gs>
              <a:gs pos="100000">
                <a:srgbClr val="000082"/>
              </a:gs>
            </a:gsLst>
            <a:lin ang="18900000" scaled="1"/>
          </a:gradFill>
          <a:ln w="38100">
            <a:solidFill>
              <a:srgbClr val="008000"/>
            </a:solidFill>
            <a:miter lim="800000"/>
            <a:headEnd/>
            <a:tailEnd/>
          </a:ln>
        </p:spPr>
        <p:txBody>
          <a:bodyPr/>
          <a:lstStyle/>
          <a:p>
            <a:r>
              <a:rPr lang="uz-Cyrl-UZ" sz="2000"/>
              <a:t>Асосий хусусияти:</a:t>
            </a:r>
          </a:p>
          <a:p>
            <a:pPr algn="l"/>
            <a:r>
              <a:rPr lang="uz-Cyrl-UZ" sz="1600"/>
              <a:t>Хокимиятнинг мустаҳкам.</a:t>
            </a:r>
          </a:p>
          <a:p>
            <a:pPr algn="l"/>
            <a:r>
              <a:rPr lang="uz-Cyrl-UZ" sz="1600"/>
              <a:t>Қиш.хўж. тартибга соли-ниши.</a:t>
            </a:r>
          </a:p>
          <a:p>
            <a:pPr algn="l"/>
            <a:r>
              <a:rPr lang="uz-Cyrl-UZ" sz="1600"/>
              <a:t>Давлат бошқарувига эъти-борни кучайтирилиши.</a:t>
            </a:r>
          </a:p>
          <a:p>
            <a:pPr algn="l"/>
            <a:r>
              <a:rPr lang="uz-Cyrl-UZ" sz="1600"/>
              <a:t>Фуқароларга муносабат, солиқ тартибларига ало-ҳида аҳамият берилиши.</a:t>
            </a:r>
            <a:endParaRPr lang="ru-RU" sz="1600"/>
          </a:p>
        </p:txBody>
      </p:sp>
      <p:sp>
        <p:nvSpPr>
          <p:cNvPr id="25612" name="Rectangle 12"/>
          <p:cNvSpPr>
            <a:spLocks noChangeArrowheads="1"/>
          </p:cNvSpPr>
          <p:nvPr/>
        </p:nvSpPr>
        <p:spPr bwMode="auto">
          <a:xfrm>
            <a:off x="3203575" y="2708275"/>
            <a:ext cx="2663825" cy="936625"/>
          </a:xfrm>
          <a:prstGeom prst="rect">
            <a:avLst/>
          </a:prstGeom>
          <a:gradFill rotWithShape="1">
            <a:gsLst>
              <a:gs pos="0">
                <a:srgbClr val="000082"/>
              </a:gs>
              <a:gs pos="15000">
                <a:srgbClr val="66008F"/>
              </a:gs>
              <a:gs pos="32499">
                <a:srgbClr val="BA0066"/>
              </a:gs>
              <a:gs pos="45000">
                <a:srgbClr val="FF0000"/>
              </a:gs>
              <a:gs pos="50000">
                <a:srgbClr val="FF8200"/>
              </a:gs>
              <a:gs pos="55001">
                <a:srgbClr val="FF0000"/>
              </a:gs>
              <a:gs pos="67501">
                <a:srgbClr val="BA0066"/>
              </a:gs>
              <a:gs pos="85000">
                <a:srgbClr val="66008F"/>
              </a:gs>
              <a:gs pos="100000">
                <a:srgbClr val="000082"/>
              </a:gs>
            </a:gsLst>
            <a:lin ang="2700000" scaled="1"/>
          </a:gradFill>
          <a:ln w="38100">
            <a:solidFill>
              <a:srgbClr val="008000"/>
            </a:solidFill>
            <a:miter lim="800000"/>
            <a:headEnd/>
            <a:tailEnd/>
          </a:ln>
        </p:spPr>
        <p:txBody>
          <a:bodyPr/>
          <a:lstStyle/>
          <a:p>
            <a:endParaRPr lang="uz-Cyrl-UZ" sz="900"/>
          </a:p>
          <a:p>
            <a:r>
              <a:rPr lang="uz-Cyrl-UZ"/>
              <a:t>873 йил Ғозийлар</a:t>
            </a:r>
          </a:p>
          <a:p>
            <a:r>
              <a:rPr lang="uz-Cyrl-UZ"/>
              <a:t>Яқуб ва Амр ибн Лайс</a:t>
            </a:r>
            <a:endParaRPr lang="ru-RU"/>
          </a:p>
        </p:txBody>
      </p:sp>
      <p:sp>
        <p:nvSpPr>
          <p:cNvPr id="25613" name="Rectangle 13"/>
          <p:cNvSpPr>
            <a:spLocks noChangeArrowheads="1"/>
          </p:cNvSpPr>
          <p:nvPr/>
        </p:nvSpPr>
        <p:spPr bwMode="auto">
          <a:xfrm>
            <a:off x="3203575" y="4076700"/>
            <a:ext cx="2663825" cy="936625"/>
          </a:xfrm>
          <a:prstGeom prst="rect">
            <a:avLst/>
          </a:prstGeom>
          <a:gradFill rotWithShape="1">
            <a:gsLst>
              <a:gs pos="0">
                <a:srgbClr val="000082"/>
              </a:gs>
              <a:gs pos="15000">
                <a:srgbClr val="66008F"/>
              </a:gs>
              <a:gs pos="32499">
                <a:srgbClr val="BA0066"/>
              </a:gs>
              <a:gs pos="45000">
                <a:srgbClr val="FF0000"/>
              </a:gs>
              <a:gs pos="50000">
                <a:srgbClr val="FF8200"/>
              </a:gs>
              <a:gs pos="55001">
                <a:srgbClr val="FF0000"/>
              </a:gs>
              <a:gs pos="67501">
                <a:srgbClr val="BA0066"/>
              </a:gs>
              <a:gs pos="85000">
                <a:srgbClr val="66008F"/>
              </a:gs>
              <a:gs pos="100000">
                <a:srgbClr val="000082"/>
              </a:gs>
            </a:gsLst>
            <a:lin ang="2700000" scaled="1"/>
          </a:gradFill>
          <a:ln w="38100">
            <a:solidFill>
              <a:srgbClr val="008000"/>
            </a:solidFill>
            <a:miter lim="800000"/>
            <a:headEnd/>
            <a:tailEnd/>
          </a:ln>
        </p:spPr>
        <p:txBody>
          <a:bodyPr/>
          <a:lstStyle/>
          <a:p>
            <a:endParaRPr lang="uz-Cyrl-UZ" sz="900"/>
          </a:p>
          <a:p>
            <a:r>
              <a:rPr lang="uz-Cyrl-UZ"/>
              <a:t>Саффорийлар давлати</a:t>
            </a:r>
          </a:p>
          <a:p>
            <a:r>
              <a:rPr lang="uz-Cyrl-UZ"/>
              <a:t>873-900- йиллар</a:t>
            </a:r>
            <a:endParaRPr lang="ru-RU"/>
          </a:p>
        </p:txBody>
      </p:sp>
      <p:sp>
        <p:nvSpPr>
          <p:cNvPr id="25614" name="Rectangle 14"/>
          <p:cNvSpPr>
            <a:spLocks noChangeArrowheads="1"/>
          </p:cNvSpPr>
          <p:nvPr/>
        </p:nvSpPr>
        <p:spPr bwMode="auto">
          <a:xfrm>
            <a:off x="3059113" y="5302250"/>
            <a:ext cx="2952750" cy="1295400"/>
          </a:xfrm>
          <a:prstGeom prst="rect">
            <a:avLst/>
          </a:prstGeom>
          <a:gradFill rotWithShape="1">
            <a:gsLst>
              <a:gs pos="0">
                <a:srgbClr val="000082"/>
              </a:gs>
              <a:gs pos="15000">
                <a:srgbClr val="66008F"/>
              </a:gs>
              <a:gs pos="32499">
                <a:srgbClr val="BA0066"/>
              </a:gs>
              <a:gs pos="45000">
                <a:srgbClr val="FF0000"/>
              </a:gs>
              <a:gs pos="50000">
                <a:srgbClr val="FF8200"/>
              </a:gs>
              <a:gs pos="55001">
                <a:srgbClr val="FF0000"/>
              </a:gs>
              <a:gs pos="67501">
                <a:srgbClr val="BA0066"/>
              </a:gs>
              <a:gs pos="85000">
                <a:srgbClr val="66008F"/>
              </a:gs>
              <a:gs pos="100000">
                <a:srgbClr val="000082"/>
              </a:gs>
            </a:gsLst>
            <a:lin ang="2700000" scaled="1"/>
          </a:gradFill>
          <a:ln w="38100">
            <a:solidFill>
              <a:srgbClr val="008000"/>
            </a:solidFill>
            <a:miter lim="800000"/>
            <a:headEnd/>
            <a:tailEnd/>
          </a:ln>
        </p:spPr>
        <p:txBody>
          <a:bodyPr/>
          <a:lstStyle/>
          <a:p>
            <a:endParaRPr lang="uz-Cyrl-UZ" sz="500"/>
          </a:p>
          <a:p>
            <a:r>
              <a:rPr lang="uz-Cyrl-UZ"/>
              <a:t>Яқуб ибн Лайс (873-879)</a:t>
            </a:r>
          </a:p>
          <a:p>
            <a:r>
              <a:rPr lang="uz-Cyrl-UZ"/>
              <a:t>Амр ибн Лайс (879-900)</a:t>
            </a:r>
          </a:p>
          <a:p>
            <a:r>
              <a:rPr lang="uz-Cyrl-UZ"/>
              <a:t>Тоҳир ибн Муҳаммад (901-908)</a:t>
            </a:r>
            <a:endParaRPr lang="ru-RU"/>
          </a:p>
        </p:txBody>
      </p:sp>
      <p:sp>
        <p:nvSpPr>
          <p:cNvPr id="25615" name="Line 15"/>
          <p:cNvSpPr>
            <a:spLocks noChangeShapeType="1"/>
          </p:cNvSpPr>
          <p:nvPr/>
        </p:nvSpPr>
        <p:spPr bwMode="auto">
          <a:xfrm flipV="1">
            <a:off x="4500563" y="5013325"/>
            <a:ext cx="0" cy="287338"/>
          </a:xfrm>
          <a:prstGeom prst="line">
            <a:avLst/>
          </a:prstGeom>
          <a:noFill/>
          <a:ln w="76200" cmpd="tri">
            <a:solidFill>
              <a:srgbClr val="008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25616" name="Line 16"/>
          <p:cNvSpPr>
            <a:spLocks noChangeShapeType="1"/>
          </p:cNvSpPr>
          <p:nvPr/>
        </p:nvSpPr>
        <p:spPr bwMode="auto">
          <a:xfrm flipV="1">
            <a:off x="4500563" y="3644900"/>
            <a:ext cx="0" cy="431800"/>
          </a:xfrm>
          <a:prstGeom prst="line">
            <a:avLst/>
          </a:prstGeom>
          <a:noFill/>
          <a:ln w="76200" cmpd="tri">
            <a:solidFill>
              <a:srgbClr val="008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25617" name="Line 17"/>
          <p:cNvSpPr>
            <a:spLocks noChangeShapeType="1"/>
          </p:cNvSpPr>
          <p:nvPr/>
        </p:nvSpPr>
        <p:spPr bwMode="auto">
          <a:xfrm flipV="1">
            <a:off x="4500563" y="2060575"/>
            <a:ext cx="0" cy="647700"/>
          </a:xfrm>
          <a:prstGeom prst="line">
            <a:avLst/>
          </a:prstGeom>
          <a:noFill/>
          <a:ln w="76200" cmpd="tri">
            <a:solidFill>
              <a:srgbClr val="008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5604"/>
                                        </p:tgtEl>
                                        <p:attrNameLst>
                                          <p:attrName>style.visibility</p:attrName>
                                        </p:attrNameLst>
                                      </p:cBhvr>
                                      <p:to>
                                        <p:strVal val="visible"/>
                                      </p:to>
                                    </p:set>
                                    <p:animEffect transition="in" filter="blinds(horizontal)">
                                      <p:cBhvr>
                                        <p:cTn id="7" dur="2000"/>
                                        <p:tgtEl>
                                          <p:spTgt spid="25604"/>
                                        </p:tgtEl>
                                      </p:cBhvr>
                                    </p:animEffect>
                                  </p:childTnLst>
                                </p:cTn>
                              </p:par>
                            </p:childTnLst>
                          </p:cTn>
                        </p:par>
                        <p:par>
                          <p:cTn id="8" fill="hold" nodeType="afterGroup">
                            <p:stCondLst>
                              <p:cond delay="2000"/>
                            </p:stCondLst>
                            <p:childTnLst>
                              <p:par>
                                <p:cTn id="9" presetID="17" presetClass="entr" presetSubtype="10" fill="hold" grpId="0" nodeType="afterEffect">
                                  <p:stCondLst>
                                    <p:cond delay="0"/>
                                  </p:stCondLst>
                                  <p:childTnLst>
                                    <p:set>
                                      <p:cBhvr>
                                        <p:cTn id="10" dur="1" fill="hold">
                                          <p:stCondLst>
                                            <p:cond delay="0"/>
                                          </p:stCondLst>
                                        </p:cTn>
                                        <p:tgtEl>
                                          <p:spTgt spid="25605"/>
                                        </p:tgtEl>
                                        <p:attrNameLst>
                                          <p:attrName>style.visibility</p:attrName>
                                        </p:attrNameLst>
                                      </p:cBhvr>
                                      <p:to>
                                        <p:strVal val="visible"/>
                                      </p:to>
                                    </p:set>
                                    <p:anim calcmode="lin" valueType="num">
                                      <p:cBhvr>
                                        <p:cTn id="11" dur="2000" fill="hold"/>
                                        <p:tgtEl>
                                          <p:spTgt spid="25605"/>
                                        </p:tgtEl>
                                        <p:attrNameLst>
                                          <p:attrName>ppt_w</p:attrName>
                                        </p:attrNameLst>
                                      </p:cBhvr>
                                      <p:tavLst>
                                        <p:tav tm="0">
                                          <p:val>
                                            <p:fltVal val="0"/>
                                          </p:val>
                                        </p:tav>
                                        <p:tav tm="100000">
                                          <p:val>
                                            <p:strVal val="#ppt_w"/>
                                          </p:val>
                                        </p:tav>
                                      </p:tavLst>
                                    </p:anim>
                                    <p:anim calcmode="lin" valueType="num">
                                      <p:cBhvr>
                                        <p:cTn id="12" dur="2000" fill="hold"/>
                                        <p:tgtEl>
                                          <p:spTgt spid="25605"/>
                                        </p:tgtEl>
                                        <p:attrNameLst>
                                          <p:attrName>ppt_h</p:attrName>
                                        </p:attrNameLst>
                                      </p:cBhvr>
                                      <p:tavLst>
                                        <p:tav tm="0">
                                          <p:val>
                                            <p:strVal val="#ppt_h"/>
                                          </p:val>
                                        </p:tav>
                                        <p:tav tm="100000">
                                          <p:val>
                                            <p:strVal val="#ppt_h"/>
                                          </p:val>
                                        </p:tav>
                                      </p:tavLst>
                                    </p:anim>
                                  </p:childTnLst>
                                </p:cTn>
                              </p:par>
                            </p:childTnLst>
                          </p:cTn>
                        </p:par>
                        <p:par>
                          <p:cTn id="13" fill="hold" nodeType="afterGroup">
                            <p:stCondLst>
                              <p:cond delay="4000"/>
                            </p:stCondLst>
                            <p:childTnLst>
                              <p:par>
                                <p:cTn id="14" presetID="23" presetClass="entr" presetSubtype="16" fill="hold" grpId="0" nodeType="afterEffect">
                                  <p:stCondLst>
                                    <p:cond delay="0"/>
                                  </p:stCondLst>
                                  <p:childTnLst>
                                    <p:set>
                                      <p:cBhvr>
                                        <p:cTn id="15" dur="1" fill="hold">
                                          <p:stCondLst>
                                            <p:cond delay="0"/>
                                          </p:stCondLst>
                                        </p:cTn>
                                        <p:tgtEl>
                                          <p:spTgt spid="25606"/>
                                        </p:tgtEl>
                                        <p:attrNameLst>
                                          <p:attrName>style.visibility</p:attrName>
                                        </p:attrNameLst>
                                      </p:cBhvr>
                                      <p:to>
                                        <p:strVal val="visible"/>
                                      </p:to>
                                    </p:set>
                                    <p:anim calcmode="lin" valueType="num">
                                      <p:cBhvr>
                                        <p:cTn id="16" dur="2000" fill="hold"/>
                                        <p:tgtEl>
                                          <p:spTgt spid="25606"/>
                                        </p:tgtEl>
                                        <p:attrNameLst>
                                          <p:attrName>ppt_w</p:attrName>
                                        </p:attrNameLst>
                                      </p:cBhvr>
                                      <p:tavLst>
                                        <p:tav tm="0">
                                          <p:val>
                                            <p:fltVal val="0"/>
                                          </p:val>
                                        </p:tav>
                                        <p:tav tm="100000">
                                          <p:val>
                                            <p:strVal val="#ppt_w"/>
                                          </p:val>
                                        </p:tav>
                                      </p:tavLst>
                                    </p:anim>
                                    <p:anim calcmode="lin" valueType="num">
                                      <p:cBhvr>
                                        <p:cTn id="17" dur="2000" fill="hold"/>
                                        <p:tgtEl>
                                          <p:spTgt spid="25606"/>
                                        </p:tgtEl>
                                        <p:attrNameLst>
                                          <p:attrName>ppt_h</p:attrName>
                                        </p:attrNameLst>
                                      </p:cBhvr>
                                      <p:tavLst>
                                        <p:tav tm="0">
                                          <p:val>
                                            <p:fltVal val="0"/>
                                          </p:val>
                                        </p:tav>
                                        <p:tav tm="100000">
                                          <p:val>
                                            <p:strVal val="#ppt_h"/>
                                          </p:val>
                                        </p:tav>
                                      </p:tavLst>
                                    </p:anim>
                                  </p:childTnLst>
                                </p:cTn>
                              </p:par>
                            </p:childTnLst>
                          </p:cTn>
                        </p:par>
                        <p:par>
                          <p:cTn id="18" fill="hold" nodeType="afterGroup">
                            <p:stCondLst>
                              <p:cond delay="6000"/>
                            </p:stCondLst>
                            <p:childTnLst>
                              <p:par>
                                <p:cTn id="19" presetID="3" presetClass="entr" presetSubtype="10" fill="hold" grpId="0" nodeType="afterEffect">
                                  <p:stCondLst>
                                    <p:cond delay="0"/>
                                  </p:stCondLst>
                                  <p:childTnLst>
                                    <p:set>
                                      <p:cBhvr>
                                        <p:cTn id="20" dur="1" fill="hold">
                                          <p:stCondLst>
                                            <p:cond delay="0"/>
                                          </p:stCondLst>
                                        </p:cTn>
                                        <p:tgtEl>
                                          <p:spTgt spid="25610"/>
                                        </p:tgtEl>
                                        <p:attrNameLst>
                                          <p:attrName>style.visibility</p:attrName>
                                        </p:attrNameLst>
                                      </p:cBhvr>
                                      <p:to>
                                        <p:strVal val="visible"/>
                                      </p:to>
                                    </p:set>
                                    <p:animEffect transition="in" filter="blinds(horizontal)">
                                      <p:cBhvr>
                                        <p:cTn id="21" dur="2000"/>
                                        <p:tgtEl>
                                          <p:spTgt spid="25610"/>
                                        </p:tgtEl>
                                      </p:cBhvr>
                                    </p:animEffect>
                                  </p:childTnLst>
                                </p:cTn>
                              </p:par>
                            </p:childTnLst>
                          </p:cTn>
                        </p:par>
                        <p:par>
                          <p:cTn id="22" fill="hold" nodeType="afterGroup">
                            <p:stCondLst>
                              <p:cond delay="8000"/>
                            </p:stCondLst>
                            <p:childTnLst>
                              <p:par>
                                <p:cTn id="23" presetID="17" presetClass="entr" presetSubtype="10" fill="hold" grpId="0" nodeType="afterEffect">
                                  <p:stCondLst>
                                    <p:cond delay="0"/>
                                  </p:stCondLst>
                                  <p:childTnLst>
                                    <p:set>
                                      <p:cBhvr>
                                        <p:cTn id="24" dur="1" fill="hold">
                                          <p:stCondLst>
                                            <p:cond delay="0"/>
                                          </p:stCondLst>
                                        </p:cTn>
                                        <p:tgtEl>
                                          <p:spTgt spid="25607"/>
                                        </p:tgtEl>
                                        <p:attrNameLst>
                                          <p:attrName>style.visibility</p:attrName>
                                        </p:attrNameLst>
                                      </p:cBhvr>
                                      <p:to>
                                        <p:strVal val="visible"/>
                                      </p:to>
                                    </p:set>
                                    <p:anim calcmode="lin" valueType="num">
                                      <p:cBhvr>
                                        <p:cTn id="25" dur="2000" fill="hold"/>
                                        <p:tgtEl>
                                          <p:spTgt spid="25607"/>
                                        </p:tgtEl>
                                        <p:attrNameLst>
                                          <p:attrName>ppt_w</p:attrName>
                                        </p:attrNameLst>
                                      </p:cBhvr>
                                      <p:tavLst>
                                        <p:tav tm="0">
                                          <p:val>
                                            <p:fltVal val="0"/>
                                          </p:val>
                                        </p:tav>
                                        <p:tav tm="100000">
                                          <p:val>
                                            <p:strVal val="#ppt_w"/>
                                          </p:val>
                                        </p:tav>
                                      </p:tavLst>
                                    </p:anim>
                                    <p:anim calcmode="lin" valueType="num">
                                      <p:cBhvr>
                                        <p:cTn id="26" dur="2000" fill="hold"/>
                                        <p:tgtEl>
                                          <p:spTgt spid="25607"/>
                                        </p:tgtEl>
                                        <p:attrNameLst>
                                          <p:attrName>ppt_h</p:attrName>
                                        </p:attrNameLst>
                                      </p:cBhvr>
                                      <p:tavLst>
                                        <p:tav tm="0">
                                          <p:val>
                                            <p:strVal val="#ppt_h"/>
                                          </p:val>
                                        </p:tav>
                                        <p:tav tm="100000">
                                          <p:val>
                                            <p:strVal val="#ppt_h"/>
                                          </p:val>
                                        </p:tav>
                                      </p:tavLst>
                                    </p:anim>
                                  </p:childTnLst>
                                </p:cTn>
                              </p:par>
                            </p:childTnLst>
                          </p:cTn>
                        </p:par>
                        <p:par>
                          <p:cTn id="27" fill="hold" nodeType="afterGroup">
                            <p:stCondLst>
                              <p:cond delay="10000"/>
                            </p:stCondLst>
                            <p:childTnLst>
                              <p:par>
                                <p:cTn id="28" presetID="23" presetClass="entr" presetSubtype="16" fill="hold" grpId="0" nodeType="afterEffect">
                                  <p:stCondLst>
                                    <p:cond delay="0"/>
                                  </p:stCondLst>
                                  <p:childTnLst>
                                    <p:set>
                                      <p:cBhvr>
                                        <p:cTn id="29" dur="1" fill="hold">
                                          <p:stCondLst>
                                            <p:cond delay="0"/>
                                          </p:stCondLst>
                                        </p:cTn>
                                        <p:tgtEl>
                                          <p:spTgt spid="25608"/>
                                        </p:tgtEl>
                                        <p:attrNameLst>
                                          <p:attrName>style.visibility</p:attrName>
                                        </p:attrNameLst>
                                      </p:cBhvr>
                                      <p:to>
                                        <p:strVal val="visible"/>
                                      </p:to>
                                    </p:set>
                                    <p:anim calcmode="lin" valueType="num">
                                      <p:cBhvr>
                                        <p:cTn id="30" dur="500" fill="hold"/>
                                        <p:tgtEl>
                                          <p:spTgt spid="25608"/>
                                        </p:tgtEl>
                                        <p:attrNameLst>
                                          <p:attrName>ppt_w</p:attrName>
                                        </p:attrNameLst>
                                      </p:cBhvr>
                                      <p:tavLst>
                                        <p:tav tm="0">
                                          <p:val>
                                            <p:fltVal val="0"/>
                                          </p:val>
                                        </p:tav>
                                        <p:tav tm="100000">
                                          <p:val>
                                            <p:strVal val="#ppt_w"/>
                                          </p:val>
                                        </p:tav>
                                      </p:tavLst>
                                    </p:anim>
                                    <p:anim calcmode="lin" valueType="num">
                                      <p:cBhvr>
                                        <p:cTn id="31" dur="500" fill="hold"/>
                                        <p:tgtEl>
                                          <p:spTgt spid="25608"/>
                                        </p:tgtEl>
                                        <p:attrNameLst>
                                          <p:attrName>ppt_h</p:attrName>
                                        </p:attrNameLst>
                                      </p:cBhvr>
                                      <p:tavLst>
                                        <p:tav tm="0">
                                          <p:val>
                                            <p:fltVal val="0"/>
                                          </p:val>
                                        </p:tav>
                                        <p:tav tm="100000">
                                          <p:val>
                                            <p:strVal val="#ppt_h"/>
                                          </p:val>
                                        </p:tav>
                                      </p:tavLst>
                                    </p:anim>
                                  </p:childTnLst>
                                </p:cTn>
                              </p:par>
                            </p:childTnLst>
                          </p:cTn>
                        </p:par>
                        <p:par>
                          <p:cTn id="32" fill="hold" nodeType="afterGroup">
                            <p:stCondLst>
                              <p:cond delay="10500"/>
                            </p:stCondLst>
                            <p:childTnLst>
                              <p:par>
                                <p:cTn id="33" presetID="3" presetClass="entr" presetSubtype="10" fill="hold" grpId="0" nodeType="afterEffect">
                                  <p:stCondLst>
                                    <p:cond delay="0"/>
                                  </p:stCondLst>
                                  <p:childTnLst>
                                    <p:set>
                                      <p:cBhvr>
                                        <p:cTn id="34" dur="1" fill="hold">
                                          <p:stCondLst>
                                            <p:cond delay="0"/>
                                          </p:stCondLst>
                                        </p:cTn>
                                        <p:tgtEl>
                                          <p:spTgt spid="25611"/>
                                        </p:tgtEl>
                                        <p:attrNameLst>
                                          <p:attrName>style.visibility</p:attrName>
                                        </p:attrNameLst>
                                      </p:cBhvr>
                                      <p:to>
                                        <p:strVal val="visible"/>
                                      </p:to>
                                    </p:set>
                                    <p:animEffect transition="in" filter="blinds(horizontal)">
                                      <p:cBhvr>
                                        <p:cTn id="35" dur="2000"/>
                                        <p:tgtEl>
                                          <p:spTgt spid="25611"/>
                                        </p:tgtEl>
                                      </p:cBhvr>
                                    </p:animEffect>
                                  </p:childTnLst>
                                </p:cTn>
                              </p:par>
                            </p:childTnLst>
                          </p:cTn>
                        </p:par>
                        <p:par>
                          <p:cTn id="36" fill="hold" nodeType="afterGroup">
                            <p:stCondLst>
                              <p:cond delay="12500"/>
                            </p:stCondLst>
                            <p:childTnLst>
                              <p:par>
                                <p:cTn id="37" presetID="17" presetClass="entr" presetSubtype="10" fill="hold" grpId="0" nodeType="afterEffect">
                                  <p:stCondLst>
                                    <p:cond delay="0"/>
                                  </p:stCondLst>
                                  <p:childTnLst>
                                    <p:set>
                                      <p:cBhvr>
                                        <p:cTn id="38" dur="1" fill="hold">
                                          <p:stCondLst>
                                            <p:cond delay="0"/>
                                          </p:stCondLst>
                                        </p:cTn>
                                        <p:tgtEl>
                                          <p:spTgt spid="25617"/>
                                        </p:tgtEl>
                                        <p:attrNameLst>
                                          <p:attrName>style.visibility</p:attrName>
                                        </p:attrNameLst>
                                      </p:cBhvr>
                                      <p:to>
                                        <p:strVal val="visible"/>
                                      </p:to>
                                    </p:set>
                                    <p:anim calcmode="lin" valueType="num">
                                      <p:cBhvr>
                                        <p:cTn id="39" dur="2000" fill="hold"/>
                                        <p:tgtEl>
                                          <p:spTgt spid="25617"/>
                                        </p:tgtEl>
                                        <p:attrNameLst>
                                          <p:attrName>ppt_w</p:attrName>
                                        </p:attrNameLst>
                                      </p:cBhvr>
                                      <p:tavLst>
                                        <p:tav tm="0">
                                          <p:val>
                                            <p:fltVal val="0"/>
                                          </p:val>
                                        </p:tav>
                                        <p:tav tm="100000">
                                          <p:val>
                                            <p:strVal val="#ppt_w"/>
                                          </p:val>
                                        </p:tav>
                                      </p:tavLst>
                                    </p:anim>
                                    <p:anim calcmode="lin" valueType="num">
                                      <p:cBhvr>
                                        <p:cTn id="40" dur="2000" fill="hold"/>
                                        <p:tgtEl>
                                          <p:spTgt spid="25617"/>
                                        </p:tgtEl>
                                        <p:attrNameLst>
                                          <p:attrName>ppt_h</p:attrName>
                                        </p:attrNameLst>
                                      </p:cBhvr>
                                      <p:tavLst>
                                        <p:tav tm="0">
                                          <p:val>
                                            <p:strVal val="#ppt_h"/>
                                          </p:val>
                                        </p:tav>
                                        <p:tav tm="100000">
                                          <p:val>
                                            <p:strVal val="#ppt_h"/>
                                          </p:val>
                                        </p:tav>
                                      </p:tavLst>
                                    </p:anim>
                                  </p:childTnLst>
                                </p:cTn>
                              </p:par>
                            </p:childTnLst>
                          </p:cTn>
                        </p:par>
                        <p:par>
                          <p:cTn id="41" fill="hold" nodeType="afterGroup">
                            <p:stCondLst>
                              <p:cond delay="14500"/>
                            </p:stCondLst>
                            <p:childTnLst>
                              <p:par>
                                <p:cTn id="42" presetID="3" presetClass="entr" presetSubtype="10" fill="hold" grpId="0" nodeType="afterEffect">
                                  <p:stCondLst>
                                    <p:cond delay="0"/>
                                  </p:stCondLst>
                                  <p:childTnLst>
                                    <p:set>
                                      <p:cBhvr>
                                        <p:cTn id="43" dur="1" fill="hold">
                                          <p:stCondLst>
                                            <p:cond delay="0"/>
                                          </p:stCondLst>
                                        </p:cTn>
                                        <p:tgtEl>
                                          <p:spTgt spid="25612"/>
                                        </p:tgtEl>
                                        <p:attrNameLst>
                                          <p:attrName>style.visibility</p:attrName>
                                        </p:attrNameLst>
                                      </p:cBhvr>
                                      <p:to>
                                        <p:strVal val="visible"/>
                                      </p:to>
                                    </p:set>
                                    <p:animEffect transition="in" filter="blinds(horizontal)">
                                      <p:cBhvr>
                                        <p:cTn id="44" dur="2000"/>
                                        <p:tgtEl>
                                          <p:spTgt spid="25612"/>
                                        </p:tgtEl>
                                      </p:cBhvr>
                                    </p:animEffect>
                                  </p:childTnLst>
                                </p:cTn>
                              </p:par>
                            </p:childTnLst>
                          </p:cTn>
                        </p:par>
                        <p:par>
                          <p:cTn id="45" fill="hold" nodeType="afterGroup">
                            <p:stCondLst>
                              <p:cond delay="16500"/>
                            </p:stCondLst>
                            <p:childTnLst>
                              <p:par>
                                <p:cTn id="46" presetID="17" presetClass="entr" presetSubtype="10" fill="hold" grpId="0" nodeType="afterEffect">
                                  <p:stCondLst>
                                    <p:cond delay="0"/>
                                  </p:stCondLst>
                                  <p:childTnLst>
                                    <p:set>
                                      <p:cBhvr>
                                        <p:cTn id="47" dur="1" fill="hold">
                                          <p:stCondLst>
                                            <p:cond delay="0"/>
                                          </p:stCondLst>
                                        </p:cTn>
                                        <p:tgtEl>
                                          <p:spTgt spid="25616"/>
                                        </p:tgtEl>
                                        <p:attrNameLst>
                                          <p:attrName>style.visibility</p:attrName>
                                        </p:attrNameLst>
                                      </p:cBhvr>
                                      <p:to>
                                        <p:strVal val="visible"/>
                                      </p:to>
                                    </p:set>
                                    <p:anim calcmode="lin" valueType="num">
                                      <p:cBhvr>
                                        <p:cTn id="48" dur="2000" fill="hold"/>
                                        <p:tgtEl>
                                          <p:spTgt spid="25616"/>
                                        </p:tgtEl>
                                        <p:attrNameLst>
                                          <p:attrName>ppt_w</p:attrName>
                                        </p:attrNameLst>
                                      </p:cBhvr>
                                      <p:tavLst>
                                        <p:tav tm="0">
                                          <p:val>
                                            <p:fltVal val="0"/>
                                          </p:val>
                                        </p:tav>
                                        <p:tav tm="100000">
                                          <p:val>
                                            <p:strVal val="#ppt_w"/>
                                          </p:val>
                                        </p:tav>
                                      </p:tavLst>
                                    </p:anim>
                                    <p:anim calcmode="lin" valueType="num">
                                      <p:cBhvr>
                                        <p:cTn id="49" dur="2000" fill="hold"/>
                                        <p:tgtEl>
                                          <p:spTgt spid="25616"/>
                                        </p:tgtEl>
                                        <p:attrNameLst>
                                          <p:attrName>ppt_h</p:attrName>
                                        </p:attrNameLst>
                                      </p:cBhvr>
                                      <p:tavLst>
                                        <p:tav tm="0">
                                          <p:val>
                                            <p:strVal val="#ppt_h"/>
                                          </p:val>
                                        </p:tav>
                                        <p:tav tm="100000">
                                          <p:val>
                                            <p:strVal val="#ppt_h"/>
                                          </p:val>
                                        </p:tav>
                                      </p:tavLst>
                                    </p:anim>
                                  </p:childTnLst>
                                </p:cTn>
                              </p:par>
                            </p:childTnLst>
                          </p:cTn>
                        </p:par>
                        <p:par>
                          <p:cTn id="50" fill="hold" nodeType="afterGroup">
                            <p:stCondLst>
                              <p:cond delay="18500"/>
                            </p:stCondLst>
                            <p:childTnLst>
                              <p:par>
                                <p:cTn id="51" presetID="3" presetClass="entr" presetSubtype="10" fill="hold" grpId="0" nodeType="afterEffect">
                                  <p:stCondLst>
                                    <p:cond delay="0"/>
                                  </p:stCondLst>
                                  <p:childTnLst>
                                    <p:set>
                                      <p:cBhvr>
                                        <p:cTn id="52" dur="1" fill="hold">
                                          <p:stCondLst>
                                            <p:cond delay="0"/>
                                          </p:stCondLst>
                                        </p:cTn>
                                        <p:tgtEl>
                                          <p:spTgt spid="25613"/>
                                        </p:tgtEl>
                                        <p:attrNameLst>
                                          <p:attrName>style.visibility</p:attrName>
                                        </p:attrNameLst>
                                      </p:cBhvr>
                                      <p:to>
                                        <p:strVal val="visible"/>
                                      </p:to>
                                    </p:set>
                                    <p:animEffect transition="in" filter="blinds(horizontal)">
                                      <p:cBhvr>
                                        <p:cTn id="53" dur="2000"/>
                                        <p:tgtEl>
                                          <p:spTgt spid="25613"/>
                                        </p:tgtEl>
                                      </p:cBhvr>
                                    </p:animEffect>
                                  </p:childTnLst>
                                </p:cTn>
                              </p:par>
                            </p:childTnLst>
                          </p:cTn>
                        </p:par>
                        <p:par>
                          <p:cTn id="54" fill="hold" nodeType="afterGroup">
                            <p:stCondLst>
                              <p:cond delay="20500"/>
                            </p:stCondLst>
                            <p:childTnLst>
                              <p:par>
                                <p:cTn id="55" presetID="17" presetClass="entr" presetSubtype="10" fill="hold" grpId="0" nodeType="afterEffect">
                                  <p:stCondLst>
                                    <p:cond delay="0"/>
                                  </p:stCondLst>
                                  <p:childTnLst>
                                    <p:set>
                                      <p:cBhvr>
                                        <p:cTn id="56" dur="1" fill="hold">
                                          <p:stCondLst>
                                            <p:cond delay="0"/>
                                          </p:stCondLst>
                                        </p:cTn>
                                        <p:tgtEl>
                                          <p:spTgt spid="25615"/>
                                        </p:tgtEl>
                                        <p:attrNameLst>
                                          <p:attrName>style.visibility</p:attrName>
                                        </p:attrNameLst>
                                      </p:cBhvr>
                                      <p:to>
                                        <p:strVal val="visible"/>
                                      </p:to>
                                    </p:set>
                                    <p:anim calcmode="lin" valueType="num">
                                      <p:cBhvr>
                                        <p:cTn id="57" dur="2000" fill="hold"/>
                                        <p:tgtEl>
                                          <p:spTgt spid="25615"/>
                                        </p:tgtEl>
                                        <p:attrNameLst>
                                          <p:attrName>ppt_w</p:attrName>
                                        </p:attrNameLst>
                                      </p:cBhvr>
                                      <p:tavLst>
                                        <p:tav tm="0">
                                          <p:val>
                                            <p:fltVal val="0"/>
                                          </p:val>
                                        </p:tav>
                                        <p:tav tm="100000">
                                          <p:val>
                                            <p:strVal val="#ppt_w"/>
                                          </p:val>
                                        </p:tav>
                                      </p:tavLst>
                                    </p:anim>
                                    <p:anim calcmode="lin" valueType="num">
                                      <p:cBhvr>
                                        <p:cTn id="58" dur="2000" fill="hold"/>
                                        <p:tgtEl>
                                          <p:spTgt spid="25615"/>
                                        </p:tgtEl>
                                        <p:attrNameLst>
                                          <p:attrName>ppt_h</p:attrName>
                                        </p:attrNameLst>
                                      </p:cBhvr>
                                      <p:tavLst>
                                        <p:tav tm="0">
                                          <p:val>
                                            <p:strVal val="#ppt_h"/>
                                          </p:val>
                                        </p:tav>
                                        <p:tav tm="100000">
                                          <p:val>
                                            <p:strVal val="#ppt_h"/>
                                          </p:val>
                                        </p:tav>
                                      </p:tavLst>
                                    </p:anim>
                                  </p:childTnLst>
                                </p:cTn>
                              </p:par>
                            </p:childTnLst>
                          </p:cTn>
                        </p:par>
                        <p:par>
                          <p:cTn id="59" fill="hold" nodeType="afterGroup">
                            <p:stCondLst>
                              <p:cond delay="22500"/>
                            </p:stCondLst>
                            <p:childTnLst>
                              <p:par>
                                <p:cTn id="60" presetID="3" presetClass="entr" presetSubtype="10" fill="hold" grpId="0" nodeType="afterEffect">
                                  <p:stCondLst>
                                    <p:cond delay="0"/>
                                  </p:stCondLst>
                                  <p:childTnLst>
                                    <p:set>
                                      <p:cBhvr>
                                        <p:cTn id="61" dur="1" fill="hold">
                                          <p:stCondLst>
                                            <p:cond delay="0"/>
                                          </p:stCondLst>
                                        </p:cTn>
                                        <p:tgtEl>
                                          <p:spTgt spid="25614"/>
                                        </p:tgtEl>
                                        <p:attrNameLst>
                                          <p:attrName>style.visibility</p:attrName>
                                        </p:attrNameLst>
                                      </p:cBhvr>
                                      <p:to>
                                        <p:strVal val="visible"/>
                                      </p:to>
                                    </p:set>
                                    <p:animEffect transition="in" filter="blinds(horizontal)">
                                      <p:cBhvr>
                                        <p:cTn id="62" dur="2000"/>
                                        <p:tgtEl>
                                          <p:spTgt spid="256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animBg="1"/>
      <p:bldP spid="25605" grpId="0" animBg="1"/>
      <p:bldP spid="25606" grpId="0" animBg="1"/>
      <p:bldP spid="25607" grpId="0" animBg="1"/>
      <p:bldP spid="25608" grpId="0" animBg="1"/>
      <p:bldP spid="25610" grpId="0" animBg="1"/>
      <p:bldP spid="25611" grpId="0" animBg="1"/>
      <p:bldP spid="25612" grpId="0" animBg="1"/>
      <p:bldP spid="25613" grpId="0" animBg="1"/>
      <p:bldP spid="25614" grpId="0" animBg="1"/>
      <p:bldP spid="25615" grpId="0" animBg="1"/>
      <p:bldP spid="25616" grpId="0" animBg="1"/>
      <p:bldP spid="256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Text Box 4" descr="Голубая тисненая бумага"/>
          <p:cNvSpPr txBox="1">
            <a:spLocks noChangeArrowheads="1"/>
          </p:cNvSpPr>
          <p:nvPr/>
        </p:nvSpPr>
        <p:spPr bwMode="auto">
          <a:xfrm>
            <a:off x="1619250" y="620713"/>
            <a:ext cx="6985000" cy="1289050"/>
          </a:xfrm>
          <a:prstGeom prst="rect">
            <a:avLst/>
          </a:prstGeom>
          <a:blipFill dpi="0" rotWithShape="1">
            <a:blip r:embed="rId2"/>
            <a:srcRect/>
            <a:tile tx="0" ty="0" sx="100000" sy="100000" flip="none" algn="tl"/>
          </a:blipFill>
          <a:ln w="101600" cmpd="tri">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ru-RU" sz="2400">
                <a:solidFill>
                  <a:srgbClr val="0033CC"/>
                </a:solidFill>
                <a:effectLst>
                  <a:outerShdw blurRad="38100" dist="38100" dir="2700000" algn="tl">
                    <a:srgbClr val="000000"/>
                  </a:outerShdw>
                </a:effectLst>
              </a:rPr>
              <a:t>Араб халифаси Маъмун томонидан Мовароуннахрга хоким килиб тайинланган  Сомонхудот набиралари:</a:t>
            </a:r>
            <a:endParaRPr lang="ru-RU" sz="1200" b="0"/>
          </a:p>
        </p:txBody>
      </p:sp>
      <p:sp>
        <p:nvSpPr>
          <p:cNvPr id="27653" name="Text Box 5" descr="Голубая тисненая бумага"/>
          <p:cNvSpPr txBox="1">
            <a:spLocks noChangeArrowheads="1"/>
          </p:cNvSpPr>
          <p:nvPr/>
        </p:nvSpPr>
        <p:spPr bwMode="auto">
          <a:xfrm>
            <a:off x="1619250" y="2284413"/>
            <a:ext cx="6985000" cy="528637"/>
          </a:xfrm>
          <a:prstGeom prst="rect">
            <a:avLst/>
          </a:prstGeom>
          <a:blipFill dpi="0" rotWithShape="1">
            <a:blip r:embed="rId2"/>
            <a:srcRect/>
            <a:tile tx="0" ty="0" sx="100000" sy="100000" flip="none" algn="tl"/>
          </a:blipFill>
          <a:ln w="101600" cmpd="tri">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uz-Cyrl-UZ" sz="2200">
                <a:solidFill>
                  <a:srgbClr val="0033CC"/>
                </a:solidFill>
                <a:effectLst>
                  <a:outerShdw blurRad="38100" dist="38100" dir="2700000" algn="tl">
                    <a:srgbClr val="000000"/>
                  </a:outerShdw>
                </a:effectLst>
              </a:rPr>
              <a:t>Нуҳ ибн Асад (820-842 йй)</a:t>
            </a:r>
            <a:r>
              <a:rPr lang="ru-RU" sz="2200">
                <a:solidFill>
                  <a:srgbClr val="0033CC"/>
                </a:solidFill>
                <a:effectLst>
                  <a:outerShdw blurRad="38100" dist="38100" dir="2700000" algn="tl">
                    <a:srgbClr val="000000"/>
                  </a:outerShdw>
                </a:effectLst>
              </a:rPr>
              <a:t> - </a:t>
            </a:r>
            <a:r>
              <a:rPr lang="uz-Cyrl-UZ" sz="2200">
                <a:solidFill>
                  <a:srgbClr val="0033CC"/>
                </a:solidFill>
                <a:effectLst>
                  <a:outerShdw blurRad="38100" dist="38100" dir="2700000" algn="tl">
                    <a:srgbClr val="000000"/>
                  </a:outerShdw>
                </a:effectLst>
              </a:rPr>
              <a:t>Самарқанд</a:t>
            </a:r>
            <a:r>
              <a:rPr lang="ru-RU" sz="2200">
                <a:solidFill>
                  <a:srgbClr val="0033CC"/>
                </a:solidFill>
                <a:effectLst>
                  <a:outerShdw blurRad="38100" dist="38100" dir="2700000" algn="tl">
                    <a:srgbClr val="000000"/>
                  </a:outerShdw>
                </a:effectLst>
              </a:rPr>
              <a:t> </a:t>
            </a:r>
            <a:r>
              <a:rPr lang="uz-Cyrl-UZ" sz="2200">
                <a:solidFill>
                  <a:srgbClr val="0033CC"/>
                </a:solidFill>
                <a:effectLst>
                  <a:outerShdw blurRad="38100" dist="38100" dir="2700000" algn="tl">
                    <a:srgbClr val="000000"/>
                  </a:outerShdw>
                </a:effectLst>
              </a:rPr>
              <a:t>ҳ</a:t>
            </a:r>
            <a:r>
              <a:rPr lang="ru-RU" sz="2200">
                <a:solidFill>
                  <a:srgbClr val="0033CC"/>
                </a:solidFill>
                <a:effectLst>
                  <a:outerShdw blurRad="38100" dist="38100" dir="2700000" algn="tl">
                    <a:srgbClr val="000000"/>
                  </a:outerShdw>
                </a:effectLst>
              </a:rPr>
              <a:t>окими</a:t>
            </a:r>
          </a:p>
        </p:txBody>
      </p:sp>
      <p:sp>
        <p:nvSpPr>
          <p:cNvPr id="27654" name="Text Box 6" descr="Голубая тисненая бумага"/>
          <p:cNvSpPr txBox="1">
            <a:spLocks noChangeArrowheads="1"/>
          </p:cNvSpPr>
          <p:nvPr/>
        </p:nvSpPr>
        <p:spPr bwMode="auto">
          <a:xfrm>
            <a:off x="1619250" y="3213100"/>
            <a:ext cx="6985000" cy="528638"/>
          </a:xfrm>
          <a:prstGeom prst="rect">
            <a:avLst/>
          </a:prstGeom>
          <a:blipFill dpi="0" rotWithShape="1">
            <a:blip r:embed="rId2"/>
            <a:srcRect/>
            <a:tile tx="0" ty="0" sx="100000" sy="100000" flip="none" algn="tl"/>
          </a:blipFill>
          <a:ln w="101600" cmpd="tri">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uz-Cyrl-UZ" sz="2200">
                <a:solidFill>
                  <a:srgbClr val="0033CC"/>
                </a:solidFill>
                <a:effectLst>
                  <a:outerShdw blurRad="38100" dist="38100" dir="2700000" algn="tl">
                    <a:srgbClr val="000000"/>
                  </a:outerShdw>
                </a:effectLst>
              </a:rPr>
              <a:t>Аҳмад  ибн Асад 820-865 йй) </a:t>
            </a:r>
            <a:r>
              <a:rPr lang="ru-RU" sz="2200">
                <a:solidFill>
                  <a:srgbClr val="0033CC"/>
                </a:solidFill>
                <a:effectLst>
                  <a:outerShdw blurRad="38100" dist="38100" dir="2700000" algn="tl">
                    <a:srgbClr val="000000"/>
                  </a:outerShdw>
                </a:effectLst>
              </a:rPr>
              <a:t>- </a:t>
            </a:r>
            <a:r>
              <a:rPr lang="uz-Cyrl-UZ" sz="2200">
                <a:solidFill>
                  <a:srgbClr val="0033CC"/>
                </a:solidFill>
                <a:effectLst>
                  <a:outerShdw blurRad="38100" dist="38100" dir="2700000" algn="tl">
                    <a:srgbClr val="000000"/>
                  </a:outerShdw>
                </a:effectLst>
              </a:rPr>
              <a:t>Фарғона ҳ</a:t>
            </a:r>
            <a:r>
              <a:rPr lang="ru-RU" sz="2200">
                <a:solidFill>
                  <a:srgbClr val="0033CC"/>
                </a:solidFill>
                <a:effectLst>
                  <a:outerShdw blurRad="38100" dist="38100" dir="2700000" algn="tl">
                    <a:srgbClr val="000000"/>
                  </a:outerShdw>
                </a:effectLst>
              </a:rPr>
              <a:t>окими</a:t>
            </a:r>
          </a:p>
        </p:txBody>
      </p:sp>
      <p:sp>
        <p:nvSpPr>
          <p:cNvPr id="27655" name="Text Box 7" descr="Голубая тисненая бумага"/>
          <p:cNvSpPr txBox="1">
            <a:spLocks noChangeArrowheads="1"/>
          </p:cNvSpPr>
          <p:nvPr/>
        </p:nvSpPr>
        <p:spPr bwMode="auto">
          <a:xfrm>
            <a:off x="1619250" y="4195763"/>
            <a:ext cx="6985000" cy="863600"/>
          </a:xfrm>
          <a:prstGeom prst="rect">
            <a:avLst/>
          </a:prstGeom>
          <a:blipFill dpi="0" rotWithShape="1">
            <a:blip r:embed="rId2"/>
            <a:srcRect/>
            <a:tile tx="0" ty="0" sx="100000" sy="100000" flip="none" algn="tl"/>
          </a:blipFill>
          <a:ln w="101600" cmpd="tri">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ru-RU" sz="2200">
                <a:solidFill>
                  <a:srgbClr val="0033CC"/>
                </a:solidFill>
                <a:effectLst>
                  <a:outerShdw blurRad="38100" dist="38100" dir="2700000" algn="tl">
                    <a:srgbClr val="000000"/>
                  </a:outerShdw>
                </a:effectLst>
              </a:rPr>
              <a:t>Яҳё ибн Асад (820-856 йй) - Чоч ва Уструшона </a:t>
            </a:r>
            <a:r>
              <a:rPr lang="uz-Cyrl-UZ" sz="2200">
                <a:solidFill>
                  <a:srgbClr val="0033CC"/>
                </a:solidFill>
                <a:effectLst>
                  <a:outerShdw blurRad="38100" dist="38100" dir="2700000" algn="tl">
                    <a:srgbClr val="000000"/>
                  </a:outerShdw>
                </a:effectLst>
              </a:rPr>
              <a:t>ҳ</a:t>
            </a:r>
            <a:r>
              <a:rPr lang="ru-RU" sz="2200">
                <a:solidFill>
                  <a:srgbClr val="0033CC"/>
                </a:solidFill>
                <a:effectLst>
                  <a:outerShdw blurRad="38100" dist="38100" dir="2700000" algn="tl">
                    <a:srgbClr val="000000"/>
                  </a:outerShdw>
                </a:effectLst>
              </a:rPr>
              <a:t>окими</a:t>
            </a:r>
          </a:p>
        </p:txBody>
      </p:sp>
      <p:sp>
        <p:nvSpPr>
          <p:cNvPr id="27656" name="Text Box 8" descr="Голубая тисненая бумага"/>
          <p:cNvSpPr txBox="1">
            <a:spLocks noChangeArrowheads="1"/>
          </p:cNvSpPr>
          <p:nvPr/>
        </p:nvSpPr>
        <p:spPr bwMode="auto">
          <a:xfrm>
            <a:off x="1619250" y="5421313"/>
            <a:ext cx="6985000" cy="528637"/>
          </a:xfrm>
          <a:prstGeom prst="rect">
            <a:avLst/>
          </a:prstGeom>
          <a:blipFill dpi="0" rotWithShape="1">
            <a:blip r:embed="rId2"/>
            <a:srcRect/>
            <a:tile tx="0" ty="0" sx="100000" sy="100000" flip="none" algn="tl"/>
          </a:blipFill>
          <a:ln w="101600" cmpd="tri">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uz-Cyrl-UZ" sz="2200">
                <a:solidFill>
                  <a:srgbClr val="0033CC"/>
                </a:solidFill>
                <a:effectLst>
                  <a:outerShdw blurRad="38100" dist="38100" dir="2700000" algn="tl">
                    <a:srgbClr val="000000"/>
                  </a:outerShdw>
                </a:effectLst>
              </a:rPr>
              <a:t>Илёс ибн Асад – Ҳирот</a:t>
            </a:r>
            <a:r>
              <a:rPr lang="ru-RU" sz="2200">
                <a:solidFill>
                  <a:srgbClr val="0033CC"/>
                </a:solidFill>
                <a:effectLst>
                  <a:outerShdw blurRad="38100" dist="38100" dir="2700000" algn="tl">
                    <a:srgbClr val="000000"/>
                  </a:outerShdw>
                </a:effectLst>
              </a:rPr>
              <a:t> </a:t>
            </a:r>
            <a:r>
              <a:rPr lang="uz-Cyrl-UZ" sz="2200">
                <a:solidFill>
                  <a:srgbClr val="0033CC"/>
                </a:solidFill>
                <a:effectLst>
                  <a:outerShdw blurRad="38100" dist="38100" dir="2700000" algn="tl">
                    <a:srgbClr val="000000"/>
                  </a:outerShdw>
                </a:effectLst>
              </a:rPr>
              <a:t>ҳоким</a:t>
            </a:r>
            <a:endParaRPr lang="ru-RU" sz="2200">
              <a:solidFill>
                <a:srgbClr val="0033CC"/>
              </a:solidFill>
              <a:effectLst>
                <a:outerShdw blurRad="38100" dist="38100" dir="2700000" algn="tl">
                  <a:srgbClr val="000000"/>
                </a:outerShdw>
              </a:effectLst>
            </a:endParaRPr>
          </a:p>
        </p:txBody>
      </p:sp>
      <p:sp>
        <p:nvSpPr>
          <p:cNvPr id="27657" name="Line 9"/>
          <p:cNvSpPr>
            <a:spLocks noChangeShapeType="1"/>
          </p:cNvSpPr>
          <p:nvPr/>
        </p:nvSpPr>
        <p:spPr bwMode="auto">
          <a:xfrm flipH="1">
            <a:off x="611188" y="1268413"/>
            <a:ext cx="936625" cy="0"/>
          </a:xfrm>
          <a:prstGeom prst="line">
            <a:avLst/>
          </a:prstGeom>
          <a:noFill/>
          <a:ln w="76200" cmpd="tri">
            <a:solidFill>
              <a:srgbClr val="0033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27658" name="Line 10"/>
          <p:cNvSpPr>
            <a:spLocks noChangeShapeType="1"/>
          </p:cNvSpPr>
          <p:nvPr/>
        </p:nvSpPr>
        <p:spPr bwMode="auto">
          <a:xfrm>
            <a:off x="611188" y="1268413"/>
            <a:ext cx="0" cy="4465637"/>
          </a:xfrm>
          <a:prstGeom prst="line">
            <a:avLst/>
          </a:prstGeom>
          <a:noFill/>
          <a:ln w="76200" cmpd="tri">
            <a:solidFill>
              <a:srgbClr val="0033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27659" name="Line 11"/>
          <p:cNvSpPr>
            <a:spLocks noChangeShapeType="1"/>
          </p:cNvSpPr>
          <p:nvPr/>
        </p:nvSpPr>
        <p:spPr bwMode="auto">
          <a:xfrm>
            <a:off x="611188" y="2565400"/>
            <a:ext cx="1008062" cy="0"/>
          </a:xfrm>
          <a:prstGeom prst="line">
            <a:avLst/>
          </a:prstGeom>
          <a:noFill/>
          <a:ln w="76200" cmpd="tri">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27660" name="Line 12"/>
          <p:cNvSpPr>
            <a:spLocks noChangeShapeType="1"/>
          </p:cNvSpPr>
          <p:nvPr/>
        </p:nvSpPr>
        <p:spPr bwMode="auto">
          <a:xfrm>
            <a:off x="611188" y="3429000"/>
            <a:ext cx="1008062" cy="0"/>
          </a:xfrm>
          <a:prstGeom prst="line">
            <a:avLst/>
          </a:prstGeom>
          <a:noFill/>
          <a:ln w="76200" cmpd="tri">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27661" name="Line 13"/>
          <p:cNvSpPr>
            <a:spLocks noChangeShapeType="1"/>
          </p:cNvSpPr>
          <p:nvPr/>
        </p:nvSpPr>
        <p:spPr bwMode="auto">
          <a:xfrm>
            <a:off x="611188" y="4652963"/>
            <a:ext cx="1008062" cy="0"/>
          </a:xfrm>
          <a:prstGeom prst="line">
            <a:avLst/>
          </a:prstGeom>
          <a:noFill/>
          <a:ln w="76200" cmpd="tri">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27662" name="Line 14"/>
          <p:cNvSpPr>
            <a:spLocks noChangeShapeType="1"/>
          </p:cNvSpPr>
          <p:nvPr/>
        </p:nvSpPr>
        <p:spPr bwMode="auto">
          <a:xfrm>
            <a:off x="611188" y="5734050"/>
            <a:ext cx="1008062" cy="0"/>
          </a:xfrm>
          <a:prstGeom prst="line">
            <a:avLst/>
          </a:prstGeom>
          <a:noFill/>
          <a:ln w="76200" cmpd="tri">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diamond(in)">
                                      <p:cBhvr>
                                        <p:cTn id="7" dur="10000"/>
                                        <p:tgtEl>
                                          <p:spTgt spid="27652"/>
                                        </p:tgtEl>
                                      </p:cBhvr>
                                    </p:animEffect>
                                  </p:childTnLst>
                                </p:cTn>
                              </p:par>
                            </p:childTnLst>
                          </p:cTn>
                        </p:par>
                        <p:par>
                          <p:cTn id="8" fill="hold" nodeType="afterGroup">
                            <p:stCondLst>
                              <p:cond delay="10000"/>
                            </p:stCondLst>
                            <p:childTnLst>
                              <p:par>
                                <p:cTn id="9" presetID="23" presetClass="entr" presetSubtype="16" fill="hold" grpId="0" nodeType="afterEffect">
                                  <p:stCondLst>
                                    <p:cond delay="0"/>
                                  </p:stCondLst>
                                  <p:childTnLst>
                                    <p:set>
                                      <p:cBhvr>
                                        <p:cTn id="10" dur="1" fill="hold">
                                          <p:stCondLst>
                                            <p:cond delay="0"/>
                                          </p:stCondLst>
                                        </p:cTn>
                                        <p:tgtEl>
                                          <p:spTgt spid="27657"/>
                                        </p:tgtEl>
                                        <p:attrNameLst>
                                          <p:attrName>style.visibility</p:attrName>
                                        </p:attrNameLst>
                                      </p:cBhvr>
                                      <p:to>
                                        <p:strVal val="visible"/>
                                      </p:to>
                                    </p:set>
                                    <p:anim calcmode="lin" valueType="num">
                                      <p:cBhvr>
                                        <p:cTn id="11" dur="1000" fill="hold"/>
                                        <p:tgtEl>
                                          <p:spTgt spid="27657"/>
                                        </p:tgtEl>
                                        <p:attrNameLst>
                                          <p:attrName>ppt_w</p:attrName>
                                        </p:attrNameLst>
                                      </p:cBhvr>
                                      <p:tavLst>
                                        <p:tav tm="0">
                                          <p:val>
                                            <p:fltVal val="0"/>
                                          </p:val>
                                        </p:tav>
                                        <p:tav tm="100000">
                                          <p:val>
                                            <p:strVal val="#ppt_w"/>
                                          </p:val>
                                        </p:tav>
                                      </p:tavLst>
                                    </p:anim>
                                    <p:anim calcmode="lin" valueType="num">
                                      <p:cBhvr>
                                        <p:cTn id="12" dur="1000" fill="hold"/>
                                        <p:tgtEl>
                                          <p:spTgt spid="27657"/>
                                        </p:tgtEl>
                                        <p:attrNameLst>
                                          <p:attrName>ppt_h</p:attrName>
                                        </p:attrNameLst>
                                      </p:cBhvr>
                                      <p:tavLst>
                                        <p:tav tm="0">
                                          <p:val>
                                            <p:fltVal val="0"/>
                                          </p:val>
                                        </p:tav>
                                        <p:tav tm="100000">
                                          <p:val>
                                            <p:strVal val="#ppt_h"/>
                                          </p:val>
                                        </p:tav>
                                      </p:tavLst>
                                    </p:anim>
                                  </p:childTnLst>
                                </p:cTn>
                              </p:par>
                            </p:childTnLst>
                          </p:cTn>
                        </p:par>
                        <p:par>
                          <p:cTn id="13" fill="hold" nodeType="afterGroup">
                            <p:stCondLst>
                              <p:cond delay="11000"/>
                            </p:stCondLst>
                            <p:childTnLst>
                              <p:par>
                                <p:cTn id="14" presetID="23" presetClass="entr" presetSubtype="16" fill="hold" grpId="0" nodeType="afterEffect">
                                  <p:stCondLst>
                                    <p:cond delay="0"/>
                                  </p:stCondLst>
                                  <p:childTnLst>
                                    <p:set>
                                      <p:cBhvr>
                                        <p:cTn id="15" dur="1" fill="hold">
                                          <p:stCondLst>
                                            <p:cond delay="0"/>
                                          </p:stCondLst>
                                        </p:cTn>
                                        <p:tgtEl>
                                          <p:spTgt spid="27658"/>
                                        </p:tgtEl>
                                        <p:attrNameLst>
                                          <p:attrName>style.visibility</p:attrName>
                                        </p:attrNameLst>
                                      </p:cBhvr>
                                      <p:to>
                                        <p:strVal val="visible"/>
                                      </p:to>
                                    </p:set>
                                    <p:anim calcmode="lin" valueType="num">
                                      <p:cBhvr>
                                        <p:cTn id="16" dur="1000" fill="hold"/>
                                        <p:tgtEl>
                                          <p:spTgt spid="27658"/>
                                        </p:tgtEl>
                                        <p:attrNameLst>
                                          <p:attrName>ppt_w</p:attrName>
                                        </p:attrNameLst>
                                      </p:cBhvr>
                                      <p:tavLst>
                                        <p:tav tm="0">
                                          <p:val>
                                            <p:fltVal val="0"/>
                                          </p:val>
                                        </p:tav>
                                        <p:tav tm="100000">
                                          <p:val>
                                            <p:strVal val="#ppt_w"/>
                                          </p:val>
                                        </p:tav>
                                      </p:tavLst>
                                    </p:anim>
                                    <p:anim calcmode="lin" valueType="num">
                                      <p:cBhvr>
                                        <p:cTn id="17" dur="1000" fill="hold"/>
                                        <p:tgtEl>
                                          <p:spTgt spid="27658"/>
                                        </p:tgtEl>
                                        <p:attrNameLst>
                                          <p:attrName>ppt_h</p:attrName>
                                        </p:attrNameLst>
                                      </p:cBhvr>
                                      <p:tavLst>
                                        <p:tav tm="0">
                                          <p:val>
                                            <p:fltVal val="0"/>
                                          </p:val>
                                        </p:tav>
                                        <p:tav tm="100000">
                                          <p:val>
                                            <p:strVal val="#ppt_h"/>
                                          </p:val>
                                        </p:tav>
                                      </p:tavLst>
                                    </p:anim>
                                  </p:childTnLst>
                                </p:cTn>
                              </p:par>
                            </p:childTnLst>
                          </p:cTn>
                        </p:par>
                        <p:par>
                          <p:cTn id="18" fill="hold" nodeType="afterGroup">
                            <p:stCondLst>
                              <p:cond delay="12000"/>
                            </p:stCondLst>
                            <p:childTnLst>
                              <p:par>
                                <p:cTn id="19" presetID="17" presetClass="entr" presetSubtype="10" fill="hold" grpId="0" nodeType="afterEffect">
                                  <p:stCondLst>
                                    <p:cond delay="0"/>
                                  </p:stCondLst>
                                  <p:childTnLst>
                                    <p:set>
                                      <p:cBhvr>
                                        <p:cTn id="20" dur="1" fill="hold">
                                          <p:stCondLst>
                                            <p:cond delay="0"/>
                                          </p:stCondLst>
                                        </p:cTn>
                                        <p:tgtEl>
                                          <p:spTgt spid="27659"/>
                                        </p:tgtEl>
                                        <p:attrNameLst>
                                          <p:attrName>style.visibility</p:attrName>
                                        </p:attrNameLst>
                                      </p:cBhvr>
                                      <p:to>
                                        <p:strVal val="visible"/>
                                      </p:to>
                                    </p:set>
                                    <p:anim calcmode="lin" valueType="num">
                                      <p:cBhvr>
                                        <p:cTn id="21" dur="1000" fill="hold"/>
                                        <p:tgtEl>
                                          <p:spTgt spid="27659"/>
                                        </p:tgtEl>
                                        <p:attrNameLst>
                                          <p:attrName>ppt_w</p:attrName>
                                        </p:attrNameLst>
                                      </p:cBhvr>
                                      <p:tavLst>
                                        <p:tav tm="0">
                                          <p:val>
                                            <p:fltVal val="0"/>
                                          </p:val>
                                        </p:tav>
                                        <p:tav tm="100000">
                                          <p:val>
                                            <p:strVal val="#ppt_w"/>
                                          </p:val>
                                        </p:tav>
                                      </p:tavLst>
                                    </p:anim>
                                    <p:anim calcmode="lin" valueType="num">
                                      <p:cBhvr>
                                        <p:cTn id="22" dur="1000" fill="hold"/>
                                        <p:tgtEl>
                                          <p:spTgt spid="27659"/>
                                        </p:tgtEl>
                                        <p:attrNameLst>
                                          <p:attrName>ppt_h</p:attrName>
                                        </p:attrNameLst>
                                      </p:cBhvr>
                                      <p:tavLst>
                                        <p:tav tm="0">
                                          <p:val>
                                            <p:strVal val="#ppt_h"/>
                                          </p:val>
                                        </p:tav>
                                        <p:tav tm="100000">
                                          <p:val>
                                            <p:strVal val="#ppt_h"/>
                                          </p:val>
                                        </p:tav>
                                      </p:tavLst>
                                    </p:anim>
                                  </p:childTnLst>
                                </p:cTn>
                              </p:par>
                            </p:childTnLst>
                          </p:cTn>
                        </p:par>
                        <p:par>
                          <p:cTn id="23" fill="hold" nodeType="afterGroup">
                            <p:stCondLst>
                              <p:cond delay="13000"/>
                            </p:stCondLst>
                            <p:childTnLst>
                              <p:par>
                                <p:cTn id="24" presetID="8" presetClass="entr" presetSubtype="16" fill="hold" grpId="0" nodeType="afterEffect">
                                  <p:stCondLst>
                                    <p:cond delay="0"/>
                                  </p:stCondLst>
                                  <p:childTnLst>
                                    <p:set>
                                      <p:cBhvr>
                                        <p:cTn id="25" dur="1" fill="hold">
                                          <p:stCondLst>
                                            <p:cond delay="0"/>
                                          </p:stCondLst>
                                        </p:cTn>
                                        <p:tgtEl>
                                          <p:spTgt spid="27653"/>
                                        </p:tgtEl>
                                        <p:attrNameLst>
                                          <p:attrName>style.visibility</p:attrName>
                                        </p:attrNameLst>
                                      </p:cBhvr>
                                      <p:to>
                                        <p:strVal val="visible"/>
                                      </p:to>
                                    </p:set>
                                    <p:animEffect transition="in" filter="diamond(in)">
                                      <p:cBhvr>
                                        <p:cTn id="26" dur="2000"/>
                                        <p:tgtEl>
                                          <p:spTgt spid="27653"/>
                                        </p:tgtEl>
                                      </p:cBhvr>
                                    </p:animEffect>
                                  </p:childTnLst>
                                </p:cTn>
                              </p:par>
                            </p:childTnLst>
                          </p:cTn>
                        </p:par>
                        <p:par>
                          <p:cTn id="27" fill="hold" nodeType="afterGroup">
                            <p:stCondLst>
                              <p:cond delay="15000"/>
                            </p:stCondLst>
                            <p:childTnLst>
                              <p:par>
                                <p:cTn id="28" presetID="23" presetClass="entr" presetSubtype="16" fill="hold" grpId="0" nodeType="afterEffect">
                                  <p:stCondLst>
                                    <p:cond delay="0"/>
                                  </p:stCondLst>
                                  <p:childTnLst>
                                    <p:set>
                                      <p:cBhvr>
                                        <p:cTn id="29" dur="1" fill="hold">
                                          <p:stCondLst>
                                            <p:cond delay="0"/>
                                          </p:stCondLst>
                                        </p:cTn>
                                        <p:tgtEl>
                                          <p:spTgt spid="27660"/>
                                        </p:tgtEl>
                                        <p:attrNameLst>
                                          <p:attrName>style.visibility</p:attrName>
                                        </p:attrNameLst>
                                      </p:cBhvr>
                                      <p:to>
                                        <p:strVal val="visible"/>
                                      </p:to>
                                    </p:set>
                                    <p:anim calcmode="lin" valueType="num">
                                      <p:cBhvr>
                                        <p:cTn id="30" dur="1000" fill="hold"/>
                                        <p:tgtEl>
                                          <p:spTgt spid="27660"/>
                                        </p:tgtEl>
                                        <p:attrNameLst>
                                          <p:attrName>ppt_w</p:attrName>
                                        </p:attrNameLst>
                                      </p:cBhvr>
                                      <p:tavLst>
                                        <p:tav tm="0">
                                          <p:val>
                                            <p:fltVal val="0"/>
                                          </p:val>
                                        </p:tav>
                                        <p:tav tm="100000">
                                          <p:val>
                                            <p:strVal val="#ppt_w"/>
                                          </p:val>
                                        </p:tav>
                                      </p:tavLst>
                                    </p:anim>
                                    <p:anim calcmode="lin" valueType="num">
                                      <p:cBhvr>
                                        <p:cTn id="31" dur="1000" fill="hold"/>
                                        <p:tgtEl>
                                          <p:spTgt spid="27660"/>
                                        </p:tgtEl>
                                        <p:attrNameLst>
                                          <p:attrName>ppt_h</p:attrName>
                                        </p:attrNameLst>
                                      </p:cBhvr>
                                      <p:tavLst>
                                        <p:tav tm="0">
                                          <p:val>
                                            <p:fltVal val="0"/>
                                          </p:val>
                                        </p:tav>
                                        <p:tav tm="100000">
                                          <p:val>
                                            <p:strVal val="#ppt_h"/>
                                          </p:val>
                                        </p:tav>
                                      </p:tavLst>
                                    </p:anim>
                                  </p:childTnLst>
                                </p:cTn>
                              </p:par>
                            </p:childTnLst>
                          </p:cTn>
                        </p:par>
                        <p:par>
                          <p:cTn id="32" fill="hold" nodeType="afterGroup">
                            <p:stCondLst>
                              <p:cond delay="16000"/>
                            </p:stCondLst>
                            <p:childTnLst>
                              <p:par>
                                <p:cTn id="33" presetID="8" presetClass="entr" presetSubtype="16" fill="hold" grpId="0" nodeType="afterEffect">
                                  <p:stCondLst>
                                    <p:cond delay="0"/>
                                  </p:stCondLst>
                                  <p:childTnLst>
                                    <p:set>
                                      <p:cBhvr>
                                        <p:cTn id="34" dur="1" fill="hold">
                                          <p:stCondLst>
                                            <p:cond delay="0"/>
                                          </p:stCondLst>
                                        </p:cTn>
                                        <p:tgtEl>
                                          <p:spTgt spid="27654"/>
                                        </p:tgtEl>
                                        <p:attrNameLst>
                                          <p:attrName>style.visibility</p:attrName>
                                        </p:attrNameLst>
                                      </p:cBhvr>
                                      <p:to>
                                        <p:strVal val="visible"/>
                                      </p:to>
                                    </p:set>
                                    <p:animEffect transition="in" filter="diamond(in)">
                                      <p:cBhvr>
                                        <p:cTn id="35" dur="3000"/>
                                        <p:tgtEl>
                                          <p:spTgt spid="27654"/>
                                        </p:tgtEl>
                                      </p:cBhvr>
                                    </p:animEffect>
                                  </p:childTnLst>
                                </p:cTn>
                              </p:par>
                            </p:childTnLst>
                          </p:cTn>
                        </p:par>
                        <p:par>
                          <p:cTn id="36" fill="hold" nodeType="afterGroup">
                            <p:stCondLst>
                              <p:cond delay="19000"/>
                            </p:stCondLst>
                            <p:childTnLst>
                              <p:par>
                                <p:cTn id="37" presetID="23" presetClass="entr" presetSubtype="16" fill="hold" grpId="0" nodeType="afterEffect">
                                  <p:stCondLst>
                                    <p:cond delay="0"/>
                                  </p:stCondLst>
                                  <p:childTnLst>
                                    <p:set>
                                      <p:cBhvr>
                                        <p:cTn id="38" dur="1" fill="hold">
                                          <p:stCondLst>
                                            <p:cond delay="0"/>
                                          </p:stCondLst>
                                        </p:cTn>
                                        <p:tgtEl>
                                          <p:spTgt spid="27661"/>
                                        </p:tgtEl>
                                        <p:attrNameLst>
                                          <p:attrName>style.visibility</p:attrName>
                                        </p:attrNameLst>
                                      </p:cBhvr>
                                      <p:to>
                                        <p:strVal val="visible"/>
                                      </p:to>
                                    </p:set>
                                    <p:anim calcmode="lin" valueType="num">
                                      <p:cBhvr>
                                        <p:cTn id="39" dur="1000" fill="hold"/>
                                        <p:tgtEl>
                                          <p:spTgt spid="27661"/>
                                        </p:tgtEl>
                                        <p:attrNameLst>
                                          <p:attrName>ppt_w</p:attrName>
                                        </p:attrNameLst>
                                      </p:cBhvr>
                                      <p:tavLst>
                                        <p:tav tm="0">
                                          <p:val>
                                            <p:fltVal val="0"/>
                                          </p:val>
                                        </p:tav>
                                        <p:tav tm="100000">
                                          <p:val>
                                            <p:strVal val="#ppt_w"/>
                                          </p:val>
                                        </p:tav>
                                      </p:tavLst>
                                    </p:anim>
                                    <p:anim calcmode="lin" valueType="num">
                                      <p:cBhvr>
                                        <p:cTn id="40" dur="1000" fill="hold"/>
                                        <p:tgtEl>
                                          <p:spTgt spid="27661"/>
                                        </p:tgtEl>
                                        <p:attrNameLst>
                                          <p:attrName>ppt_h</p:attrName>
                                        </p:attrNameLst>
                                      </p:cBhvr>
                                      <p:tavLst>
                                        <p:tav tm="0">
                                          <p:val>
                                            <p:fltVal val="0"/>
                                          </p:val>
                                        </p:tav>
                                        <p:tav tm="100000">
                                          <p:val>
                                            <p:strVal val="#ppt_h"/>
                                          </p:val>
                                        </p:tav>
                                      </p:tavLst>
                                    </p:anim>
                                  </p:childTnLst>
                                </p:cTn>
                              </p:par>
                            </p:childTnLst>
                          </p:cTn>
                        </p:par>
                        <p:par>
                          <p:cTn id="41" fill="hold" nodeType="afterGroup">
                            <p:stCondLst>
                              <p:cond delay="20000"/>
                            </p:stCondLst>
                            <p:childTnLst>
                              <p:par>
                                <p:cTn id="42" presetID="8" presetClass="entr" presetSubtype="16" fill="hold" grpId="0" nodeType="afterEffect">
                                  <p:stCondLst>
                                    <p:cond delay="0"/>
                                  </p:stCondLst>
                                  <p:childTnLst>
                                    <p:set>
                                      <p:cBhvr>
                                        <p:cTn id="43" dur="1" fill="hold">
                                          <p:stCondLst>
                                            <p:cond delay="0"/>
                                          </p:stCondLst>
                                        </p:cTn>
                                        <p:tgtEl>
                                          <p:spTgt spid="27655"/>
                                        </p:tgtEl>
                                        <p:attrNameLst>
                                          <p:attrName>style.visibility</p:attrName>
                                        </p:attrNameLst>
                                      </p:cBhvr>
                                      <p:to>
                                        <p:strVal val="visible"/>
                                      </p:to>
                                    </p:set>
                                    <p:animEffect transition="in" filter="diamond(in)">
                                      <p:cBhvr>
                                        <p:cTn id="44" dur="2000"/>
                                        <p:tgtEl>
                                          <p:spTgt spid="27655"/>
                                        </p:tgtEl>
                                      </p:cBhvr>
                                    </p:animEffect>
                                  </p:childTnLst>
                                </p:cTn>
                              </p:par>
                            </p:childTnLst>
                          </p:cTn>
                        </p:par>
                        <p:par>
                          <p:cTn id="45" fill="hold" nodeType="afterGroup">
                            <p:stCondLst>
                              <p:cond delay="22000"/>
                            </p:stCondLst>
                            <p:childTnLst>
                              <p:par>
                                <p:cTn id="46" presetID="23" presetClass="entr" presetSubtype="16" fill="hold" grpId="0" nodeType="afterEffect">
                                  <p:stCondLst>
                                    <p:cond delay="0"/>
                                  </p:stCondLst>
                                  <p:childTnLst>
                                    <p:set>
                                      <p:cBhvr>
                                        <p:cTn id="47" dur="1" fill="hold">
                                          <p:stCondLst>
                                            <p:cond delay="0"/>
                                          </p:stCondLst>
                                        </p:cTn>
                                        <p:tgtEl>
                                          <p:spTgt spid="27662"/>
                                        </p:tgtEl>
                                        <p:attrNameLst>
                                          <p:attrName>style.visibility</p:attrName>
                                        </p:attrNameLst>
                                      </p:cBhvr>
                                      <p:to>
                                        <p:strVal val="visible"/>
                                      </p:to>
                                    </p:set>
                                    <p:anim calcmode="lin" valueType="num">
                                      <p:cBhvr>
                                        <p:cTn id="48" dur="1000" fill="hold"/>
                                        <p:tgtEl>
                                          <p:spTgt spid="27662"/>
                                        </p:tgtEl>
                                        <p:attrNameLst>
                                          <p:attrName>ppt_w</p:attrName>
                                        </p:attrNameLst>
                                      </p:cBhvr>
                                      <p:tavLst>
                                        <p:tav tm="0">
                                          <p:val>
                                            <p:fltVal val="0"/>
                                          </p:val>
                                        </p:tav>
                                        <p:tav tm="100000">
                                          <p:val>
                                            <p:strVal val="#ppt_w"/>
                                          </p:val>
                                        </p:tav>
                                      </p:tavLst>
                                    </p:anim>
                                    <p:anim calcmode="lin" valueType="num">
                                      <p:cBhvr>
                                        <p:cTn id="49" dur="1000" fill="hold"/>
                                        <p:tgtEl>
                                          <p:spTgt spid="27662"/>
                                        </p:tgtEl>
                                        <p:attrNameLst>
                                          <p:attrName>ppt_h</p:attrName>
                                        </p:attrNameLst>
                                      </p:cBhvr>
                                      <p:tavLst>
                                        <p:tav tm="0">
                                          <p:val>
                                            <p:fltVal val="0"/>
                                          </p:val>
                                        </p:tav>
                                        <p:tav tm="100000">
                                          <p:val>
                                            <p:strVal val="#ppt_h"/>
                                          </p:val>
                                        </p:tav>
                                      </p:tavLst>
                                    </p:anim>
                                  </p:childTnLst>
                                </p:cTn>
                              </p:par>
                            </p:childTnLst>
                          </p:cTn>
                        </p:par>
                        <p:par>
                          <p:cTn id="50" fill="hold" nodeType="afterGroup">
                            <p:stCondLst>
                              <p:cond delay="23000"/>
                            </p:stCondLst>
                            <p:childTnLst>
                              <p:par>
                                <p:cTn id="51" presetID="8" presetClass="entr" presetSubtype="16" fill="hold" grpId="0" nodeType="afterEffect">
                                  <p:stCondLst>
                                    <p:cond delay="0"/>
                                  </p:stCondLst>
                                  <p:childTnLst>
                                    <p:set>
                                      <p:cBhvr>
                                        <p:cTn id="52" dur="1" fill="hold">
                                          <p:stCondLst>
                                            <p:cond delay="0"/>
                                          </p:stCondLst>
                                        </p:cTn>
                                        <p:tgtEl>
                                          <p:spTgt spid="27656"/>
                                        </p:tgtEl>
                                        <p:attrNameLst>
                                          <p:attrName>style.visibility</p:attrName>
                                        </p:attrNameLst>
                                      </p:cBhvr>
                                      <p:to>
                                        <p:strVal val="visible"/>
                                      </p:to>
                                    </p:set>
                                    <p:animEffect transition="in" filter="diamond(in)">
                                      <p:cBhvr>
                                        <p:cTn id="53" dur="2000"/>
                                        <p:tgtEl>
                                          <p:spTgt spid="276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animBg="1"/>
      <p:bldP spid="27653" grpId="0" animBg="1"/>
      <p:bldP spid="27654" grpId="0" animBg="1"/>
      <p:bldP spid="27655" grpId="0" animBg="1"/>
      <p:bldP spid="27656" grpId="0" animBg="1"/>
      <p:bldP spid="27657" grpId="0" animBg="1"/>
      <p:bldP spid="27658" grpId="0" animBg="1"/>
      <p:bldP spid="27659" grpId="0" animBg="1"/>
      <p:bldP spid="27660" grpId="0" animBg="1"/>
      <p:bldP spid="27661" grpId="0" animBg="1"/>
      <p:bldP spid="2766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457200" y="836613"/>
            <a:ext cx="8229600" cy="5688012"/>
          </a:xfrm>
        </p:spPr>
        <p:txBody>
          <a:bodyPr/>
          <a:lstStyle/>
          <a:p>
            <a:pPr algn="just">
              <a:lnSpc>
                <a:spcPct val="80000"/>
              </a:lnSpc>
              <a:buClr>
                <a:srgbClr val="0033CC"/>
              </a:buClr>
              <a:buSzPct val="75000"/>
            </a:pPr>
            <a:r>
              <a:rPr lang="uz-Cyrl-UZ" sz="2200">
                <a:solidFill>
                  <a:srgbClr val="0033CC"/>
                </a:solidFill>
                <a:effectLst/>
                <a:latin typeface="Times New Roman" pitchFamily="18" charset="0"/>
              </a:rPr>
              <a:t>806 йилда Мовароуннаҳрнинг бир қанча йирик шаҳарларида араб лашкарбошиси Рофе ибн Лайс бошчилигида халифаликка қарши қўзғолон кўтарилди</a:t>
            </a:r>
            <a:r>
              <a:rPr lang="ru-RU" sz="2200">
                <a:solidFill>
                  <a:srgbClr val="0033CC"/>
                </a:solidFill>
                <a:effectLst/>
                <a:latin typeface="Times New Roman" pitchFamily="18" charset="0"/>
              </a:rPr>
              <a:t>;</a:t>
            </a:r>
            <a:endParaRPr lang="uz-Cyrl-UZ" sz="2200">
              <a:solidFill>
                <a:srgbClr val="0033CC"/>
              </a:solidFill>
              <a:effectLst/>
              <a:latin typeface="Times New Roman" pitchFamily="18" charset="0"/>
            </a:endParaRPr>
          </a:p>
          <a:p>
            <a:pPr algn="just">
              <a:lnSpc>
                <a:spcPct val="80000"/>
              </a:lnSpc>
              <a:buClr>
                <a:srgbClr val="0033CC"/>
              </a:buClr>
              <a:buSzPct val="75000"/>
            </a:pPr>
            <a:r>
              <a:rPr lang="uz-Cyrl-UZ" sz="2200">
                <a:solidFill>
                  <a:srgbClr val="0033CC"/>
                </a:solidFill>
                <a:effectLst/>
                <a:latin typeface="Times New Roman" pitchFamily="18" charset="0"/>
              </a:rPr>
              <a:t>Бу қўзғолонни бостиришда Сомон қишлоғи оқсоқоли Сомонхудотнинг авлодлари Хуросон ноиби Маъмунга катта ёрдам кўрсатдилар</a:t>
            </a:r>
            <a:r>
              <a:rPr lang="ru-RU" sz="2200">
                <a:solidFill>
                  <a:srgbClr val="0033CC"/>
                </a:solidFill>
                <a:effectLst/>
                <a:latin typeface="Times New Roman" pitchFamily="18" charset="0"/>
              </a:rPr>
              <a:t>;</a:t>
            </a:r>
            <a:endParaRPr lang="uz-Cyrl-UZ" sz="2200">
              <a:solidFill>
                <a:srgbClr val="0033CC"/>
              </a:solidFill>
              <a:effectLst/>
              <a:latin typeface="Times New Roman" pitchFamily="18" charset="0"/>
            </a:endParaRPr>
          </a:p>
          <a:p>
            <a:pPr algn="just">
              <a:lnSpc>
                <a:spcPct val="80000"/>
              </a:lnSpc>
              <a:buClr>
                <a:srgbClr val="0033CC"/>
              </a:buClr>
              <a:buSzPct val="75000"/>
            </a:pPr>
            <a:r>
              <a:rPr lang="uz-Cyrl-UZ" sz="2200">
                <a:solidFill>
                  <a:srgbClr val="0033CC"/>
                </a:solidFill>
                <a:effectLst/>
                <a:latin typeface="Times New Roman" pitchFamily="18" charset="0"/>
              </a:rPr>
              <a:t>Маъмун </a:t>
            </a:r>
            <a:r>
              <a:rPr lang="ru-RU" sz="2200">
                <a:solidFill>
                  <a:srgbClr val="0033CC"/>
                </a:solidFill>
                <a:effectLst/>
                <a:latin typeface="Times New Roman" pitchFamily="18" charset="0"/>
              </a:rPr>
              <a:t>Сомонхудотнинг набираларига миннатдорчилик тариқасида Мовароуннаҳр ерларига маҳаллий бошлиқ қилиб тайинлайди ваш у тариқа Ўрта Осиёда сомонийлар сулоласининг ҳукмронлиги бошланади;</a:t>
            </a:r>
            <a:endParaRPr lang="uz-Cyrl-UZ" sz="2200">
              <a:solidFill>
                <a:srgbClr val="0033CC"/>
              </a:solidFill>
              <a:effectLst/>
              <a:latin typeface="Times New Roman" pitchFamily="18" charset="0"/>
            </a:endParaRPr>
          </a:p>
          <a:p>
            <a:pPr algn="just">
              <a:lnSpc>
                <a:spcPct val="80000"/>
              </a:lnSpc>
              <a:buClr>
                <a:srgbClr val="0033CC"/>
              </a:buClr>
              <a:buSzPct val="75000"/>
            </a:pPr>
            <a:r>
              <a:rPr lang="uz-Cyrl-UZ" sz="2200" i="1" u="sng">
                <a:solidFill>
                  <a:srgbClr val="0033CC"/>
                </a:solidFill>
                <a:effectLst/>
                <a:latin typeface="Times New Roman" pitchFamily="18" charset="0"/>
              </a:rPr>
              <a:t>Сомонхудотнинг набиралари:</a:t>
            </a:r>
            <a:r>
              <a:rPr lang="ru-RU" sz="2200" i="1" u="sng">
                <a:solidFill>
                  <a:srgbClr val="0033CC"/>
                </a:solidFill>
                <a:effectLst/>
                <a:latin typeface="Times New Roman" pitchFamily="18" charset="0"/>
              </a:rPr>
              <a:t> </a:t>
            </a:r>
            <a:r>
              <a:rPr lang="uz-Cyrl-UZ" sz="2200">
                <a:solidFill>
                  <a:srgbClr val="0033CC"/>
                </a:solidFill>
                <a:effectLst/>
                <a:latin typeface="Times New Roman" pitchFamily="18" charset="0"/>
              </a:rPr>
              <a:t>Нуҳ ибн Асад Самарқандга (820-842 йй),</a:t>
            </a:r>
            <a:r>
              <a:rPr lang="ru-RU" sz="2200">
                <a:solidFill>
                  <a:srgbClr val="0033CC"/>
                </a:solidFill>
                <a:effectLst/>
                <a:latin typeface="Times New Roman" pitchFamily="18" charset="0"/>
              </a:rPr>
              <a:t> </a:t>
            </a:r>
            <a:r>
              <a:rPr lang="uz-Cyrl-UZ" sz="2200">
                <a:solidFill>
                  <a:srgbClr val="0033CC"/>
                </a:solidFill>
                <a:effectLst/>
                <a:latin typeface="Times New Roman" pitchFamily="18" charset="0"/>
              </a:rPr>
              <a:t>Аҳмад  ибн Асад Фарғонага (820-865 йй), </a:t>
            </a:r>
            <a:r>
              <a:rPr lang="ru-RU" sz="2200">
                <a:solidFill>
                  <a:srgbClr val="0033CC"/>
                </a:solidFill>
                <a:effectLst/>
                <a:latin typeface="Times New Roman" pitchFamily="18" charset="0"/>
              </a:rPr>
              <a:t>Яҳё ибн Асад Чоч ва Уструшонага (820-856 йй), </a:t>
            </a:r>
            <a:r>
              <a:rPr lang="uz-Cyrl-UZ" sz="2200">
                <a:solidFill>
                  <a:srgbClr val="0033CC"/>
                </a:solidFill>
                <a:effectLst/>
                <a:latin typeface="Times New Roman" pitchFamily="18" charset="0"/>
              </a:rPr>
              <a:t>Илёс ибн Асад – Ҳиротга ҳоким этиб тайинланадилар</a:t>
            </a:r>
            <a:r>
              <a:rPr lang="ru-RU" sz="2200">
                <a:solidFill>
                  <a:srgbClr val="0033CC"/>
                </a:solidFill>
                <a:effectLst/>
                <a:latin typeface="Times New Roman" pitchFamily="18" charset="0"/>
              </a:rPr>
              <a:t>;</a:t>
            </a:r>
            <a:endParaRPr lang="uz-Cyrl-UZ" sz="2200">
              <a:solidFill>
                <a:srgbClr val="0033CC"/>
              </a:solidFill>
              <a:effectLst/>
              <a:latin typeface="Times New Roman" pitchFamily="18" charset="0"/>
            </a:endParaRPr>
          </a:p>
          <a:p>
            <a:pPr algn="just">
              <a:lnSpc>
                <a:spcPct val="80000"/>
              </a:lnSpc>
              <a:buClr>
                <a:srgbClr val="0033CC"/>
              </a:buClr>
              <a:buSzPct val="75000"/>
            </a:pPr>
            <a:r>
              <a:rPr lang="uz-Cyrl-UZ" sz="2200">
                <a:solidFill>
                  <a:srgbClr val="0033CC"/>
                </a:solidFill>
                <a:effectLst/>
                <a:latin typeface="Times New Roman" pitchFamily="18" charset="0"/>
              </a:rPr>
              <a:t>Сомонийлар давлатининг ташкил топишида Фарғона ҳокими Аҳмаднинг хизмати катта бўлди</a:t>
            </a:r>
            <a:r>
              <a:rPr lang="ru-RU" sz="2200">
                <a:solidFill>
                  <a:srgbClr val="0033CC"/>
                </a:solidFill>
                <a:effectLst/>
                <a:latin typeface="Times New Roman" pitchFamily="18" charset="0"/>
              </a:rPr>
              <a:t>;</a:t>
            </a:r>
            <a:endParaRPr lang="uz-Cyrl-UZ" sz="2200">
              <a:solidFill>
                <a:srgbClr val="0033CC"/>
              </a:solidFill>
              <a:effectLst/>
              <a:latin typeface="Times New Roman" pitchFamily="18" charset="0"/>
            </a:endParaRPr>
          </a:p>
          <a:p>
            <a:pPr algn="just">
              <a:lnSpc>
                <a:spcPct val="80000"/>
              </a:lnSpc>
              <a:buClr>
                <a:srgbClr val="0033CC"/>
              </a:buClr>
              <a:buSzPct val="75000"/>
            </a:pPr>
            <a:r>
              <a:rPr lang="uz-Cyrl-UZ" sz="2200">
                <a:solidFill>
                  <a:srgbClr val="0033CC"/>
                </a:solidFill>
                <a:effectLst/>
                <a:latin typeface="Times New Roman" pitchFamily="18" charset="0"/>
              </a:rPr>
              <a:t>Самарқанд ҳокими Нуҳ вафотидан кейин Аҳмад акасига тегишли бўлган бу вилоятни ҳам эгаллаб, ўз ҳокимиятини Фарғонадан Самарқандгача кенгайтирди ва Мовароуннаҳрни ўз сулоласи бошчилигида бирлаштиришга киришади</a:t>
            </a:r>
            <a:r>
              <a:rPr lang="ru-RU" sz="2200">
                <a:solidFill>
                  <a:srgbClr val="0033CC"/>
                </a:solidFill>
                <a:effectLst/>
                <a:latin typeface="Times New Roman" pitchFamily="18" charset="0"/>
              </a:rPr>
              <a:t>;</a:t>
            </a:r>
            <a:endParaRPr lang="uz-Cyrl-UZ" sz="2200">
              <a:solidFill>
                <a:srgbClr val="0033CC"/>
              </a:solidFill>
              <a:effectLst/>
              <a:latin typeface="Times New Roman" pitchFamily="18" charset="0"/>
            </a:endParaRPr>
          </a:p>
          <a:p>
            <a:pPr algn="just">
              <a:lnSpc>
                <a:spcPct val="80000"/>
              </a:lnSpc>
              <a:buClr>
                <a:srgbClr val="66FF33"/>
              </a:buClr>
              <a:buSzPct val="75000"/>
            </a:pPr>
            <a:endParaRPr lang="ru-RU" sz="2000">
              <a:solidFill>
                <a:srgbClr val="66FF33"/>
              </a:solidFill>
              <a:effectLst/>
              <a:latin typeface="Times New Roman" pitchFamily="18" charset="0"/>
            </a:endParaRPr>
          </a:p>
        </p:txBody>
      </p:sp>
      <p:sp>
        <p:nvSpPr>
          <p:cNvPr id="28677" name="WordArt 5"/>
          <p:cNvSpPr>
            <a:spLocks noChangeArrowheads="1" noChangeShapeType="1"/>
          </p:cNvSpPr>
          <p:nvPr/>
        </p:nvSpPr>
        <p:spPr bwMode="auto">
          <a:xfrm>
            <a:off x="457200" y="44450"/>
            <a:ext cx="8229600" cy="720725"/>
          </a:xfrm>
          <a:prstGeom prst="rect">
            <a:avLst/>
          </a:prstGeom>
          <a:extLst>
            <a:ext uri="{91240B29-F687-4F45-9708-019B960494DF}">
              <a14:hiddenLine xmlns:a14="http://schemas.microsoft.com/office/drawing/2010/main" w="9525" cmpd="sng">
                <a:solidFill>
                  <a:srgbClr val="000000"/>
                </a:solidFill>
                <a:prstDash val="solid"/>
                <a:round/>
                <a:headEnd/>
                <a:tailEnd/>
              </a14:hiddenLine>
            </a:ext>
          </a:extLst>
        </p:spPr>
        <p:txBody>
          <a:bodyPr wrap="none" fromWordArt="1">
            <a:prstTxWarp prst="textPlain">
              <a:avLst>
                <a:gd name="adj" fmla="val 50000"/>
              </a:avLst>
            </a:prstTxWarp>
          </a:bodyPr>
          <a:lstStyle/>
          <a:p>
            <a:r>
              <a:rPr lang="ru-RU" sz="2800" b="1" kern="10">
                <a:gradFill rotWithShape="0">
                  <a:gsLst>
                    <a:gs pos="0">
                      <a:srgbClr val="FFF200"/>
                    </a:gs>
                    <a:gs pos="45000">
                      <a:srgbClr val="FF7A00"/>
                    </a:gs>
                    <a:gs pos="70000">
                      <a:srgbClr val="FF0300"/>
                    </a:gs>
                    <a:gs pos="100000">
                      <a:srgbClr val="4D0808"/>
                    </a:gs>
                  </a:gsLst>
                  <a:lin ang="5400000" scaled="1"/>
                </a:gradFill>
                <a:effectLst>
                  <a:outerShdw dist="35921" dir="2700000" algn="ctr" rotWithShape="0">
                    <a:srgbClr val="C0C0C0">
                      <a:alpha val="80000"/>
                    </a:srgbClr>
                  </a:outerShdw>
                </a:effectLst>
                <a:latin typeface="Times New Roman"/>
                <a:cs typeface="Times New Roman"/>
              </a:rPr>
              <a:t>Сомонийлар давлатининг ташкил топиши</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mph" presetSubtype="0" repeatCount="indefinite" fill="hold" nodeType="clickEffect">
                                  <p:stCondLst>
                                    <p:cond delay="0"/>
                                  </p:stCondLst>
                                  <p:childTnLst>
                                    <p:animClr clrSpc="hsl" dir="cw">
                                      <p:cBhvr override="childStyle">
                                        <p:cTn id="6" dur="7000" fill="hold"/>
                                        <p:tgtEl>
                                          <p:spTgt spid="28677"/>
                                        </p:tgtEl>
                                        <p:attrNameLst>
                                          <p:attrName>style.color</p:attrName>
                                        </p:attrNameLst>
                                      </p:cBhvr>
                                      <p:by>
                                        <p:hsl h="-7200000" s="0" l="0"/>
                                      </p:by>
                                    </p:animClr>
                                    <p:animClr clrSpc="hsl" dir="cw">
                                      <p:cBhvr>
                                        <p:cTn id="7" dur="7000" fill="hold"/>
                                        <p:tgtEl>
                                          <p:spTgt spid="28677"/>
                                        </p:tgtEl>
                                        <p:attrNameLst>
                                          <p:attrName>fillcolor</p:attrName>
                                        </p:attrNameLst>
                                      </p:cBhvr>
                                      <p:by>
                                        <p:hsl h="-7200000" s="0" l="0"/>
                                      </p:by>
                                    </p:animClr>
                                    <p:animClr clrSpc="hsl" dir="cw">
                                      <p:cBhvr>
                                        <p:cTn id="8" dur="7000" fill="hold"/>
                                        <p:tgtEl>
                                          <p:spTgt spid="28677"/>
                                        </p:tgtEl>
                                        <p:attrNameLst>
                                          <p:attrName>stroke.color</p:attrName>
                                        </p:attrNameLst>
                                      </p:cBhvr>
                                      <p:by>
                                        <p:hsl h="-7200000" s="0" l="0"/>
                                      </p:by>
                                    </p:animClr>
                                    <p:set>
                                      <p:cBhvr>
                                        <p:cTn id="9" dur="7000" fill="hold"/>
                                        <p:tgtEl>
                                          <p:spTgt spid="28677"/>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3" presetClass="entr" presetSubtype="16" fill="hold" nodeType="clickEffect">
                                  <p:stCondLst>
                                    <p:cond delay="0"/>
                                  </p:stCondLst>
                                  <p:childTnLst>
                                    <p:set>
                                      <p:cBhvr>
                                        <p:cTn id="13" dur="1" fill="hold">
                                          <p:stCondLst>
                                            <p:cond delay="0"/>
                                          </p:stCondLst>
                                        </p:cTn>
                                        <p:tgtEl>
                                          <p:spTgt spid="28675">
                                            <p:txEl>
                                              <p:pRg st="0" end="0"/>
                                            </p:txEl>
                                          </p:spTgt>
                                        </p:tgtEl>
                                        <p:attrNameLst>
                                          <p:attrName>style.visibility</p:attrName>
                                        </p:attrNameLst>
                                      </p:cBhvr>
                                      <p:to>
                                        <p:strVal val="visible"/>
                                      </p:to>
                                    </p:set>
                                    <p:anim calcmode="lin" valueType="num">
                                      <p:cBhvr>
                                        <p:cTn id="14" dur="3000" fill="hold"/>
                                        <p:tgtEl>
                                          <p:spTgt spid="28675">
                                            <p:txEl>
                                              <p:pRg st="0" end="0"/>
                                            </p:txEl>
                                          </p:spTgt>
                                        </p:tgtEl>
                                        <p:attrNameLst>
                                          <p:attrName>ppt_w</p:attrName>
                                        </p:attrNameLst>
                                      </p:cBhvr>
                                      <p:tavLst>
                                        <p:tav tm="0">
                                          <p:val>
                                            <p:fltVal val="0"/>
                                          </p:val>
                                        </p:tav>
                                        <p:tav tm="100000">
                                          <p:val>
                                            <p:strVal val="#ppt_w"/>
                                          </p:val>
                                        </p:tav>
                                      </p:tavLst>
                                    </p:anim>
                                    <p:anim calcmode="lin" valueType="num">
                                      <p:cBhvr>
                                        <p:cTn id="15" dur="3000" fill="hold"/>
                                        <p:tgtEl>
                                          <p:spTgt spid="28675">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3" presetClass="entr" presetSubtype="16" fill="hold" nodeType="clickEffect">
                                  <p:stCondLst>
                                    <p:cond delay="0"/>
                                  </p:stCondLst>
                                  <p:childTnLst>
                                    <p:set>
                                      <p:cBhvr>
                                        <p:cTn id="19" dur="1" fill="hold">
                                          <p:stCondLst>
                                            <p:cond delay="0"/>
                                          </p:stCondLst>
                                        </p:cTn>
                                        <p:tgtEl>
                                          <p:spTgt spid="28675">
                                            <p:txEl>
                                              <p:pRg st="1" end="1"/>
                                            </p:txEl>
                                          </p:spTgt>
                                        </p:tgtEl>
                                        <p:attrNameLst>
                                          <p:attrName>style.visibility</p:attrName>
                                        </p:attrNameLst>
                                      </p:cBhvr>
                                      <p:to>
                                        <p:strVal val="visible"/>
                                      </p:to>
                                    </p:set>
                                    <p:anim calcmode="lin" valueType="num">
                                      <p:cBhvr>
                                        <p:cTn id="20" dur="3000" fill="hold"/>
                                        <p:tgtEl>
                                          <p:spTgt spid="28675">
                                            <p:txEl>
                                              <p:pRg st="1" end="1"/>
                                            </p:txEl>
                                          </p:spTgt>
                                        </p:tgtEl>
                                        <p:attrNameLst>
                                          <p:attrName>ppt_w</p:attrName>
                                        </p:attrNameLst>
                                      </p:cBhvr>
                                      <p:tavLst>
                                        <p:tav tm="0">
                                          <p:val>
                                            <p:fltVal val="0"/>
                                          </p:val>
                                        </p:tav>
                                        <p:tav tm="100000">
                                          <p:val>
                                            <p:strVal val="#ppt_w"/>
                                          </p:val>
                                        </p:tav>
                                      </p:tavLst>
                                    </p:anim>
                                    <p:anim calcmode="lin" valueType="num">
                                      <p:cBhvr>
                                        <p:cTn id="21" dur="3000" fill="hold"/>
                                        <p:tgtEl>
                                          <p:spTgt spid="28675">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3" presetClass="entr" presetSubtype="16" fill="hold" nodeType="clickEffect">
                                  <p:stCondLst>
                                    <p:cond delay="0"/>
                                  </p:stCondLst>
                                  <p:childTnLst>
                                    <p:set>
                                      <p:cBhvr>
                                        <p:cTn id="25" dur="1" fill="hold">
                                          <p:stCondLst>
                                            <p:cond delay="0"/>
                                          </p:stCondLst>
                                        </p:cTn>
                                        <p:tgtEl>
                                          <p:spTgt spid="28675">
                                            <p:txEl>
                                              <p:pRg st="2" end="2"/>
                                            </p:txEl>
                                          </p:spTgt>
                                        </p:tgtEl>
                                        <p:attrNameLst>
                                          <p:attrName>style.visibility</p:attrName>
                                        </p:attrNameLst>
                                      </p:cBhvr>
                                      <p:to>
                                        <p:strVal val="visible"/>
                                      </p:to>
                                    </p:set>
                                    <p:anim calcmode="lin" valueType="num">
                                      <p:cBhvr>
                                        <p:cTn id="26" dur="3000" fill="hold"/>
                                        <p:tgtEl>
                                          <p:spTgt spid="28675">
                                            <p:txEl>
                                              <p:pRg st="2" end="2"/>
                                            </p:txEl>
                                          </p:spTgt>
                                        </p:tgtEl>
                                        <p:attrNameLst>
                                          <p:attrName>ppt_w</p:attrName>
                                        </p:attrNameLst>
                                      </p:cBhvr>
                                      <p:tavLst>
                                        <p:tav tm="0">
                                          <p:val>
                                            <p:fltVal val="0"/>
                                          </p:val>
                                        </p:tav>
                                        <p:tav tm="100000">
                                          <p:val>
                                            <p:strVal val="#ppt_w"/>
                                          </p:val>
                                        </p:tav>
                                      </p:tavLst>
                                    </p:anim>
                                    <p:anim calcmode="lin" valueType="num">
                                      <p:cBhvr>
                                        <p:cTn id="27" dur="3000" fill="hold"/>
                                        <p:tgtEl>
                                          <p:spTgt spid="28675">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3" presetClass="entr" presetSubtype="16" fill="hold" nodeType="clickEffect">
                                  <p:stCondLst>
                                    <p:cond delay="0"/>
                                  </p:stCondLst>
                                  <p:childTnLst>
                                    <p:set>
                                      <p:cBhvr>
                                        <p:cTn id="31" dur="1" fill="hold">
                                          <p:stCondLst>
                                            <p:cond delay="0"/>
                                          </p:stCondLst>
                                        </p:cTn>
                                        <p:tgtEl>
                                          <p:spTgt spid="28675">
                                            <p:txEl>
                                              <p:pRg st="3" end="3"/>
                                            </p:txEl>
                                          </p:spTgt>
                                        </p:tgtEl>
                                        <p:attrNameLst>
                                          <p:attrName>style.visibility</p:attrName>
                                        </p:attrNameLst>
                                      </p:cBhvr>
                                      <p:to>
                                        <p:strVal val="visible"/>
                                      </p:to>
                                    </p:set>
                                    <p:anim calcmode="lin" valueType="num">
                                      <p:cBhvr>
                                        <p:cTn id="32" dur="3000" fill="hold"/>
                                        <p:tgtEl>
                                          <p:spTgt spid="28675">
                                            <p:txEl>
                                              <p:pRg st="3" end="3"/>
                                            </p:txEl>
                                          </p:spTgt>
                                        </p:tgtEl>
                                        <p:attrNameLst>
                                          <p:attrName>ppt_w</p:attrName>
                                        </p:attrNameLst>
                                      </p:cBhvr>
                                      <p:tavLst>
                                        <p:tav tm="0">
                                          <p:val>
                                            <p:fltVal val="0"/>
                                          </p:val>
                                        </p:tav>
                                        <p:tav tm="100000">
                                          <p:val>
                                            <p:strVal val="#ppt_w"/>
                                          </p:val>
                                        </p:tav>
                                      </p:tavLst>
                                    </p:anim>
                                    <p:anim calcmode="lin" valueType="num">
                                      <p:cBhvr>
                                        <p:cTn id="33" dur="3000" fill="hold"/>
                                        <p:tgtEl>
                                          <p:spTgt spid="28675">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23" presetClass="entr" presetSubtype="16" fill="hold" nodeType="clickEffect">
                                  <p:stCondLst>
                                    <p:cond delay="0"/>
                                  </p:stCondLst>
                                  <p:childTnLst>
                                    <p:set>
                                      <p:cBhvr>
                                        <p:cTn id="37" dur="1" fill="hold">
                                          <p:stCondLst>
                                            <p:cond delay="0"/>
                                          </p:stCondLst>
                                        </p:cTn>
                                        <p:tgtEl>
                                          <p:spTgt spid="28675">
                                            <p:txEl>
                                              <p:pRg st="4" end="4"/>
                                            </p:txEl>
                                          </p:spTgt>
                                        </p:tgtEl>
                                        <p:attrNameLst>
                                          <p:attrName>style.visibility</p:attrName>
                                        </p:attrNameLst>
                                      </p:cBhvr>
                                      <p:to>
                                        <p:strVal val="visible"/>
                                      </p:to>
                                    </p:set>
                                    <p:anim calcmode="lin" valueType="num">
                                      <p:cBhvr>
                                        <p:cTn id="38" dur="3000" fill="hold"/>
                                        <p:tgtEl>
                                          <p:spTgt spid="28675">
                                            <p:txEl>
                                              <p:pRg st="4" end="4"/>
                                            </p:txEl>
                                          </p:spTgt>
                                        </p:tgtEl>
                                        <p:attrNameLst>
                                          <p:attrName>ppt_w</p:attrName>
                                        </p:attrNameLst>
                                      </p:cBhvr>
                                      <p:tavLst>
                                        <p:tav tm="0">
                                          <p:val>
                                            <p:fltVal val="0"/>
                                          </p:val>
                                        </p:tav>
                                        <p:tav tm="100000">
                                          <p:val>
                                            <p:strVal val="#ppt_w"/>
                                          </p:val>
                                        </p:tav>
                                      </p:tavLst>
                                    </p:anim>
                                    <p:anim calcmode="lin" valueType="num">
                                      <p:cBhvr>
                                        <p:cTn id="39" dur="3000" fill="hold"/>
                                        <p:tgtEl>
                                          <p:spTgt spid="28675">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23" presetClass="entr" presetSubtype="16" fill="hold" nodeType="clickEffect">
                                  <p:stCondLst>
                                    <p:cond delay="0"/>
                                  </p:stCondLst>
                                  <p:childTnLst>
                                    <p:set>
                                      <p:cBhvr>
                                        <p:cTn id="43" dur="1" fill="hold">
                                          <p:stCondLst>
                                            <p:cond delay="0"/>
                                          </p:stCondLst>
                                        </p:cTn>
                                        <p:tgtEl>
                                          <p:spTgt spid="28675">
                                            <p:txEl>
                                              <p:pRg st="5" end="5"/>
                                            </p:txEl>
                                          </p:spTgt>
                                        </p:tgtEl>
                                        <p:attrNameLst>
                                          <p:attrName>style.visibility</p:attrName>
                                        </p:attrNameLst>
                                      </p:cBhvr>
                                      <p:to>
                                        <p:strVal val="visible"/>
                                      </p:to>
                                    </p:set>
                                    <p:anim calcmode="lin" valueType="num">
                                      <p:cBhvr>
                                        <p:cTn id="44" dur="3000" fill="hold"/>
                                        <p:tgtEl>
                                          <p:spTgt spid="28675">
                                            <p:txEl>
                                              <p:pRg st="5" end="5"/>
                                            </p:txEl>
                                          </p:spTgt>
                                        </p:tgtEl>
                                        <p:attrNameLst>
                                          <p:attrName>ppt_w</p:attrName>
                                        </p:attrNameLst>
                                      </p:cBhvr>
                                      <p:tavLst>
                                        <p:tav tm="0">
                                          <p:val>
                                            <p:fltVal val="0"/>
                                          </p:val>
                                        </p:tav>
                                        <p:tav tm="100000">
                                          <p:val>
                                            <p:strVal val="#ppt_w"/>
                                          </p:val>
                                        </p:tav>
                                      </p:tavLst>
                                    </p:anim>
                                    <p:anim calcmode="lin" valueType="num">
                                      <p:cBhvr>
                                        <p:cTn id="45" dur="3000" fill="hold"/>
                                        <p:tgtEl>
                                          <p:spTgt spid="28675">
                                            <p:txEl>
                                              <p:pRg st="5" end="5"/>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type="body" idx="1"/>
          </p:nvPr>
        </p:nvSpPr>
        <p:spPr>
          <a:xfrm>
            <a:off x="457200" y="404813"/>
            <a:ext cx="8229600" cy="5545137"/>
          </a:xfrm>
        </p:spPr>
        <p:txBody>
          <a:bodyPr/>
          <a:lstStyle/>
          <a:p>
            <a:pPr algn="just">
              <a:lnSpc>
                <a:spcPct val="80000"/>
              </a:lnSpc>
              <a:buClr>
                <a:srgbClr val="0033CC"/>
              </a:buClr>
              <a:buSzPct val="75000"/>
            </a:pPr>
            <a:r>
              <a:rPr lang="uz-Cyrl-UZ" sz="2200">
                <a:solidFill>
                  <a:srgbClr val="0033CC"/>
                </a:solidFill>
                <a:effectLst/>
                <a:latin typeface="Times New Roman" pitchFamily="18" charset="0"/>
              </a:rPr>
              <a:t>Аҳмад  ибн Асад  вафотидан кейин Наср ибн Аҳмад (865-892 йй.) отасининг сиёсатини давом эттириб, Мовароуннаҳрда марказлашган давлат тузишга киришди</a:t>
            </a:r>
            <a:r>
              <a:rPr lang="ru-RU" sz="2200">
                <a:solidFill>
                  <a:srgbClr val="0033CC"/>
                </a:solidFill>
                <a:effectLst/>
                <a:latin typeface="Times New Roman" pitchFamily="18" charset="0"/>
              </a:rPr>
              <a:t>;</a:t>
            </a:r>
            <a:endParaRPr lang="uz-Cyrl-UZ" sz="2200">
              <a:solidFill>
                <a:srgbClr val="0033CC"/>
              </a:solidFill>
              <a:effectLst/>
              <a:latin typeface="Times New Roman" pitchFamily="18" charset="0"/>
            </a:endParaRPr>
          </a:p>
          <a:p>
            <a:pPr algn="just">
              <a:lnSpc>
                <a:spcPct val="80000"/>
              </a:lnSpc>
              <a:buClr>
                <a:srgbClr val="0033CC"/>
              </a:buClr>
              <a:buSzPct val="75000"/>
            </a:pPr>
            <a:r>
              <a:rPr lang="uz-Cyrl-UZ" sz="2200">
                <a:solidFill>
                  <a:srgbClr val="0033CC"/>
                </a:solidFill>
                <a:effectLst/>
                <a:latin typeface="Times New Roman" pitchFamily="18" charset="0"/>
              </a:rPr>
              <a:t>Мовароуннаҳр</a:t>
            </a:r>
            <a:r>
              <a:rPr lang="ru-RU" sz="2200">
                <a:solidFill>
                  <a:srgbClr val="0033CC"/>
                </a:solidFill>
                <a:effectLst/>
                <a:latin typeface="Times New Roman" pitchFamily="18" charset="0"/>
              </a:rPr>
              <a:t>нинг катта ҳудудларини қўл остида бирлаштирган</a:t>
            </a:r>
            <a:r>
              <a:rPr lang="uz-Cyrl-UZ" sz="2200">
                <a:solidFill>
                  <a:srgbClr val="0033CC"/>
                </a:solidFill>
                <a:effectLst/>
                <a:latin typeface="Times New Roman" pitchFamily="18" charset="0"/>
              </a:rPr>
              <a:t> Наср ибн Аҳмад</a:t>
            </a:r>
            <a:r>
              <a:rPr lang="ru-RU" sz="2200">
                <a:solidFill>
                  <a:srgbClr val="0033CC"/>
                </a:solidFill>
                <a:effectLst/>
                <a:latin typeface="Times New Roman" pitchFamily="18" charset="0"/>
              </a:rPr>
              <a:t>га Бухоро зодагонлари шаҳарга ўз нойибини юборишни илтимос қилиб мурожаат қиладилар. Бу илтимосномага асосан унинг укаси Исмоил Бухорога нойиб қилиб юборилади;</a:t>
            </a:r>
            <a:endParaRPr lang="uz-Cyrl-UZ" sz="2200">
              <a:solidFill>
                <a:srgbClr val="0033CC"/>
              </a:solidFill>
              <a:effectLst/>
              <a:latin typeface="Times New Roman" pitchFamily="18" charset="0"/>
            </a:endParaRPr>
          </a:p>
          <a:p>
            <a:pPr algn="just">
              <a:lnSpc>
                <a:spcPct val="80000"/>
              </a:lnSpc>
              <a:buClr>
                <a:srgbClr val="0033CC"/>
              </a:buClr>
              <a:buSzPct val="75000"/>
            </a:pPr>
            <a:r>
              <a:rPr lang="uz-Cyrl-UZ" sz="2200">
                <a:solidFill>
                  <a:srgbClr val="0033CC"/>
                </a:solidFill>
                <a:effectLst/>
                <a:latin typeface="Times New Roman" pitchFamily="18" charset="0"/>
              </a:rPr>
              <a:t>874 йилда Бухорода кўтарилган халқ қўзғолонидан фойдаланган Сомонийлар бу шаҳарни ҳам ўз тасарруфига олдилар ва жанубда Амударёгача бўлган ҳудудлар сомонийларга тобе ўлкаларга айланди</a:t>
            </a:r>
            <a:r>
              <a:rPr lang="ru-RU" sz="2200">
                <a:solidFill>
                  <a:srgbClr val="0033CC"/>
                </a:solidFill>
                <a:effectLst/>
                <a:latin typeface="Times New Roman" pitchFamily="18" charset="0"/>
              </a:rPr>
              <a:t>;</a:t>
            </a:r>
            <a:endParaRPr lang="uz-Cyrl-UZ" sz="2200">
              <a:solidFill>
                <a:srgbClr val="0033CC"/>
              </a:solidFill>
              <a:effectLst/>
              <a:latin typeface="Times New Roman" pitchFamily="18" charset="0"/>
            </a:endParaRPr>
          </a:p>
          <a:p>
            <a:pPr algn="just">
              <a:lnSpc>
                <a:spcPct val="80000"/>
              </a:lnSpc>
              <a:buClr>
                <a:srgbClr val="0033CC"/>
              </a:buClr>
              <a:buSzPct val="75000"/>
            </a:pPr>
            <a:r>
              <a:rPr lang="uz-Cyrl-UZ" sz="2200">
                <a:solidFill>
                  <a:srgbClr val="0033CC"/>
                </a:solidFill>
                <a:effectLst/>
                <a:latin typeface="Times New Roman" pitchFamily="18" charset="0"/>
              </a:rPr>
              <a:t>875 йили Наср ибн Аҳмад халифадан Мовароуннаҳрни бошқариш учун ёрлиқ олишга муваффақ бўлди ва илк бор ўз номидан  кумуш дирҳамлар зарб эттиради</a:t>
            </a:r>
            <a:r>
              <a:rPr lang="ru-RU" sz="2200">
                <a:solidFill>
                  <a:srgbClr val="0033CC"/>
                </a:solidFill>
                <a:effectLst/>
                <a:latin typeface="Times New Roman" pitchFamily="18" charset="0"/>
              </a:rPr>
              <a:t>;</a:t>
            </a:r>
            <a:endParaRPr lang="uz-Cyrl-UZ" sz="2200">
              <a:solidFill>
                <a:srgbClr val="0033CC"/>
              </a:solidFill>
              <a:effectLst/>
              <a:latin typeface="Times New Roman" pitchFamily="18" charset="0"/>
            </a:endParaRPr>
          </a:p>
          <a:p>
            <a:pPr algn="just">
              <a:lnSpc>
                <a:spcPct val="80000"/>
              </a:lnSpc>
              <a:buClr>
                <a:srgbClr val="0033CC"/>
              </a:buClr>
              <a:buSzPct val="75000"/>
            </a:pPr>
            <a:r>
              <a:rPr lang="uz-Cyrl-UZ" sz="2200">
                <a:solidFill>
                  <a:srgbClr val="0033CC"/>
                </a:solidFill>
                <a:effectLst/>
                <a:latin typeface="Times New Roman" pitchFamily="18" charset="0"/>
              </a:rPr>
              <a:t>Бухорода ўз мавқеини мустаҳкамлаган Исмоил акаси-Самарқанд ҳокими Насрга бўйсунишдан бош тортгани учун  келиб чиққан жангларда (888 й.) </a:t>
            </a:r>
            <a:r>
              <a:rPr lang="ru-RU" sz="2200">
                <a:solidFill>
                  <a:srgbClr val="0033CC"/>
                </a:solidFill>
                <a:effectLst/>
                <a:latin typeface="Times New Roman" pitchFamily="18" charset="0"/>
              </a:rPr>
              <a:t>Наср</a:t>
            </a:r>
            <a:r>
              <a:rPr lang="uz-Cyrl-UZ" sz="2200">
                <a:solidFill>
                  <a:srgbClr val="0033CC"/>
                </a:solidFill>
                <a:effectLst/>
                <a:latin typeface="Times New Roman" pitchFamily="18" charset="0"/>
              </a:rPr>
              <a:t> </a:t>
            </a:r>
            <a:r>
              <a:rPr lang="ru-RU" sz="2200">
                <a:solidFill>
                  <a:srgbClr val="0033CC"/>
                </a:solidFill>
                <a:effectLst/>
                <a:latin typeface="Times New Roman" pitchFamily="18" charset="0"/>
              </a:rPr>
              <a:t>енгил</a:t>
            </a:r>
            <a:r>
              <a:rPr lang="uz-Cyrl-UZ" sz="2200">
                <a:solidFill>
                  <a:srgbClr val="0033CC"/>
                </a:solidFill>
                <a:effectLst/>
                <a:latin typeface="Times New Roman" pitchFamily="18" charset="0"/>
              </a:rPr>
              <a:t>ади</a:t>
            </a:r>
            <a:r>
              <a:rPr lang="ru-RU" sz="2200">
                <a:solidFill>
                  <a:srgbClr val="0033CC"/>
                </a:solidFill>
                <a:effectLst/>
                <a:latin typeface="Times New Roman" pitchFamily="18" charset="0"/>
              </a:rPr>
              <a:t>;</a:t>
            </a:r>
            <a:endParaRPr lang="uz-Cyrl-UZ" sz="2200">
              <a:solidFill>
                <a:srgbClr val="0033CC"/>
              </a:solidFill>
              <a:effectLst/>
              <a:latin typeface="Times New Roman" pitchFamily="18" charset="0"/>
            </a:endParaRPr>
          </a:p>
          <a:p>
            <a:pPr algn="just">
              <a:lnSpc>
                <a:spcPct val="80000"/>
              </a:lnSpc>
              <a:buClr>
                <a:srgbClr val="0033CC"/>
              </a:buClr>
              <a:buSzPct val="75000"/>
            </a:pPr>
            <a:r>
              <a:rPr lang="uz-Cyrl-UZ" sz="2200">
                <a:solidFill>
                  <a:srgbClr val="0033CC"/>
                </a:solidFill>
                <a:effectLst/>
                <a:latin typeface="Times New Roman" pitchFamily="18" charset="0"/>
              </a:rPr>
              <a:t>Исмоил </a:t>
            </a:r>
            <a:r>
              <a:rPr lang="ru-RU" sz="2200">
                <a:solidFill>
                  <a:srgbClr val="0033CC"/>
                </a:solidFill>
                <a:effectLst/>
                <a:latin typeface="Times New Roman" pitchFamily="18" charset="0"/>
              </a:rPr>
              <a:t>Сомоний </a:t>
            </a:r>
            <a:r>
              <a:rPr lang="uz-Cyrl-UZ" sz="2200">
                <a:solidFill>
                  <a:srgbClr val="0033CC"/>
                </a:solidFill>
                <a:effectLst/>
                <a:latin typeface="Times New Roman" pitchFamily="18" charset="0"/>
              </a:rPr>
              <a:t>Мовароуннаҳрни</a:t>
            </a:r>
            <a:r>
              <a:rPr lang="ru-RU" sz="2200">
                <a:solidFill>
                  <a:srgbClr val="0033CC"/>
                </a:solidFill>
                <a:effectLst/>
                <a:latin typeface="Times New Roman" pitchFamily="18" charset="0"/>
              </a:rPr>
              <a:t>нг ягона ҳукмдори бўлиб қолади;</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 calcmode="lin" valueType="num">
                                      <p:cBhvr>
                                        <p:cTn id="7" dur="3000" fill="hold"/>
                                        <p:tgtEl>
                                          <p:spTgt spid="30723">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3072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nodeType="clickEffect">
                                  <p:stCondLst>
                                    <p:cond delay="0"/>
                                  </p:stCondLst>
                                  <p:childTnLst>
                                    <p:set>
                                      <p:cBhvr>
                                        <p:cTn id="12" dur="1" fill="hold">
                                          <p:stCondLst>
                                            <p:cond delay="0"/>
                                          </p:stCondLst>
                                        </p:cTn>
                                        <p:tgtEl>
                                          <p:spTgt spid="30723">
                                            <p:txEl>
                                              <p:pRg st="1" end="1"/>
                                            </p:txEl>
                                          </p:spTgt>
                                        </p:tgtEl>
                                        <p:attrNameLst>
                                          <p:attrName>style.visibility</p:attrName>
                                        </p:attrNameLst>
                                      </p:cBhvr>
                                      <p:to>
                                        <p:strVal val="visible"/>
                                      </p:to>
                                    </p:set>
                                    <p:anim calcmode="lin" valueType="num">
                                      <p:cBhvr>
                                        <p:cTn id="13" dur="3000" fill="hold"/>
                                        <p:tgtEl>
                                          <p:spTgt spid="30723">
                                            <p:txEl>
                                              <p:pRg st="1" end="1"/>
                                            </p:txEl>
                                          </p:spTgt>
                                        </p:tgtEl>
                                        <p:attrNameLst>
                                          <p:attrName>ppt_w</p:attrName>
                                        </p:attrNameLst>
                                      </p:cBhvr>
                                      <p:tavLst>
                                        <p:tav tm="0">
                                          <p:val>
                                            <p:fltVal val="0"/>
                                          </p:val>
                                        </p:tav>
                                        <p:tav tm="100000">
                                          <p:val>
                                            <p:strVal val="#ppt_w"/>
                                          </p:val>
                                        </p:tav>
                                      </p:tavLst>
                                    </p:anim>
                                    <p:anim calcmode="lin" valueType="num">
                                      <p:cBhvr>
                                        <p:cTn id="14" dur="3000" fill="hold"/>
                                        <p:tgtEl>
                                          <p:spTgt spid="30723">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nodeType="clickEffect">
                                  <p:stCondLst>
                                    <p:cond delay="0"/>
                                  </p:stCondLst>
                                  <p:childTnLst>
                                    <p:set>
                                      <p:cBhvr>
                                        <p:cTn id="18" dur="1" fill="hold">
                                          <p:stCondLst>
                                            <p:cond delay="0"/>
                                          </p:stCondLst>
                                        </p:cTn>
                                        <p:tgtEl>
                                          <p:spTgt spid="30723">
                                            <p:txEl>
                                              <p:pRg st="2" end="2"/>
                                            </p:txEl>
                                          </p:spTgt>
                                        </p:tgtEl>
                                        <p:attrNameLst>
                                          <p:attrName>style.visibility</p:attrName>
                                        </p:attrNameLst>
                                      </p:cBhvr>
                                      <p:to>
                                        <p:strVal val="visible"/>
                                      </p:to>
                                    </p:set>
                                    <p:anim calcmode="lin" valueType="num">
                                      <p:cBhvr>
                                        <p:cTn id="19" dur="3000" fill="hold"/>
                                        <p:tgtEl>
                                          <p:spTgt spid="30723">
                                            <p:txEl>
                                              <p:pRg st="2" end="2"/>
                                            </p:txEl>
                                          </p:spTgt>
                                        </p:tgtEl>
                                        <p:attrNameLst>
                                          <p:attrName>ppt_w</p:attrName>
                                        </p:attrNameLst>
                                      </p:cBhvr>
                                      <p:tavLst>
                                        <p:tav tm="0">
                                          <p:val>
                                            <p:fltVal val="0"/>
                                          </p:val>
                                        </p:tav>
                                        <p:tav tm="100000">
                                          <p:val>
                                            <p:strVal val="#ppt_w"/>
                                          </p:val>
                                        </p:tav>
                                      </p:tavLst>
                                    </p:anim>
                                    <p:anim calcmode="lin" valueType="num">
                                      <p:cBhvr>
                                        <p:cTn id="20" dur="3000" fill="hold"/>
                                        <p:tgtEl>
                                          <p:spTgt spid="30723">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nodeType="clickEffect">
                                  <p:stCondLst>
                                    <p:cond delay="0"/>
                                  </p:stCondLst>
                                  <p:childTnLst>
                                    <p:set>
                                      <p:cBhvr>
                                        <p:cTn id="24" dur="1" fill="hold">
                                          <p:stCondLst>
                                            <p:cond delay="0"/>
                                          </p:stCondLst>
                                        </p:cTn>
                                        <p:tgtEl>
                                          <p:spTgt spid="30723">
                                            <p:txEl>
                                              <p:pRg st="3" end="3"/>
                                            </p:txEl>
                                          </p:spTgt>
                                        </p:tgtEl>
                                        <p:attrNameLst>
                                          <p:attrName>style.visibility</p:attrName>
                                        </p:attrNameLst>
                                      </p:cBhvr>
                                      <p:to>
                                        <p:strVal val="visible"/>
                                      </p:to>
                                    </p:set>
                                    <p:anim calcmode="lin" valueType="num">
                                      <p:cBhvr>
                                        <p:cTn id="25" dur="3000" fill="hold"/>
                                        <p:tgtEl>
                                          <p:spTgt spid="30723">
                                            <p:txEl>
                                              <p:pRg st="3" end="3"/>
                                            </p:txEl>
                                          </p:spTgt>
                                        </p:tgtEl>
                                        <p:attrNameLst>
                                          <p:attrName>ppt_w</p:attrName>
                                        </p:attrNameLst>
                                      </p:cBhvr>
                                      <p:tavLst>
                                        <p:tav tm="0">
                                          <p:val>
                                            <p:fltVal val="0"/>
                                          </p:val>
                                        </p:tav>
                                        <p:tav tm="100000">
                                          <p:val>
                                            <p:strVal val="#ppt_w"/>
                                          </p:val>
                                        </p:tav>
                                      </p:tavLst>
                                    </p:anim>
                                    <p:anim calcmode="lin" valueType="num">
                                      <p:cBhvr>
                                        <p:cTn id="26" dur="3000" fill="hold"/>
                                        <p:tgtEl>
                                          <p:spTgt spid="30723">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3" presetClass="entr" presetSubtype="16" fill="hold" nodeType="clickEffect">
                                  <p:stCondLst>
                                    <p:cond delay="0"/>
                                  </p:stCondLst>
                                  <p:childTnLst>
                                    <p:set>
                                      <p:cBhvr>
                                        <p:cTn id="30" dur="1" fill="hold">
                                          <p:stCondLst>
                                            <p:cond delay="0"/>
                                          </p:stCondLst>
                                        </p:cTn>
                                        <p:tgtEl>
                                          <p:spTgt spid="30723">
                                            <p:txEl>
                                              <p:pRg st="4" end="4"/>
                                            </p:txEl>
                                          </p:spTgt>
                                        </p:tgtEl>
                                        <p:attrNameLst>
                                          <p:attrName>style.visibility</p:attrName>
                                        </p:attrNameLst>
                                      </p:cBhvr>
                                      <p:to>
                                        <p:strVal val="visible"/>
                                      </p:to>
                                    </p:set>
                                    <p:anim calcmode="lin" valueType="num">
                                      <p:cBhvr>
                                        <p:cTn id="31" dur="3000" fill="hold"/>
                                        <p:tgtEl>
                                          <p:spTgt spid="30723">
                                            <p:txEl>
                                              <p:pRg st="4" end="4"/>
                                            </p:txEl>
                                          </p:spTgt>
                                        </p:tgtEl>
                                        <p:attrNameLst>
                                          <p:attrName>ppt_w</p:attrName>
                                        </p:attrNameLst>
                                      </p:cBhvr>
                                      <p:tavLst>
                                        <p:tav tm="0">
                                          <p:val>
                                            <p:fltVal val="0"/>
                                          </p:val>
                                        </p:tav>
                                        <p:tav tm="100000">
                                          <p:val>
                                            <p:strVal val="#ppt_w"/>
                                          </p:val>
                                        </p:tav>
                                      </p:tavLst>
                                    </p:anim>
                                    <p:anim calcmode="lin" valueType="num">
                                      <p:cBhvr>
                                        <p:cTn id="32" dur="3000" fill="hold"/>
                                        <p:tgtEl>
                                          <p:spTgt spid="30723">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3" presetClass="entr" presetSubtype="16" fill="hold" nodeType="clickEffect">
                                  <p:stCondLst>
                                    <p:cond delay="0"/>
                                  </p:stCondLst>
                                  <p:childTnLst>
                                    <p:set>
                                      <p:cBhvr>
                                        <p:cTn id="36" dur="1" fill="hold">
                                          <p:stCondLst>
                                            <p:cond delay="0"/>
                                          </p:stCondLst>
                                        </p:cTn>
                                        <p:tgtEl>
                                          <p:spTgt spid="30723">
                                            <p:txEl>
                                              <p:pRg st="5" end="5"/>
                                            </p:txEl>
                                          </p:spTgt>
                                        </p:tgtEl>
                                        <p:attrNameLst>
                                          <p:attrName>style.visibility</p:attrName>
                                        </p:attrNameLst>
                                      </p:cBhvr>
                                      <p:to>
                                        <p:strVal val="visible"/>
                                      </p:to>
                                    </p:set>
                                    <p:anim calcmode="lin" valueType="num">
                                      <p:cBhvr>
                                        <p:cTn id="37" dur="3000" fill="hold"/>
                                        <p:tgtEl>
                                          <p:spTgt spid="30723">
                                            <p:txEl>
                                              <p:pRg st="5" end="5"/>
                                            </p:txEl>
                                          </p:spTgt>
                                        </p:tgtEl>
                                        <p:attrNameLst>
                                          <p:attrName>ppt_w</p:attrName>
                                        </p:attrNameLst>
                                      </p:cBhvr>
                                      <p:tavLst>
                                        <p:tav tm="0">
                                          <p:val>
                                            <p:fltVal val="0"/>
                                          </p:val>
                                        </p:tav>
                                        <p:tav tm="100000">
                                          <p:val>
                                            <p:strVal val="#ppt_w"/>
                                          </p:val>
                                        </p:tav>
                                      </p:tavLst>
                                    </p:anim>
                                    <p:anim calcmode="lin" valueType="num">
                                      <p:cBhvr>
                                        <p:cTn id="38" dur="3000" fill="hold"/>
                                        <p:tgtEl>
                                          <p:spTgt spid="30723">
                                            <p:txEl>
                                              <p:pRg st="5" end="5"/>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1" name="WordArt 5" descr="573"/>
          <p:cNvSpPr>
            <a:spLocks noChangeArrowheads="1" noChangeShapeType="1" noTextEdit="1"/>
          </p:cNvSpPr>
          <p:nvPr/>
        </p:nvSpPr>
        <p:spPr bwMode="auto">
          <a:xfrm>
            <a:off x="684213" y="260350"/>
            <a:ext cx="7972425" cy="8636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r>
              <a:rPr lang="ru-RU" sz="3600" kern="10">
                <a:ln w="9525">
                  <a:round/>
                  <a:headEnd/>
                  <a:tailEnd/>
                </a:ln>
                <a:blipFill dpi="0" rotWithShape="1">
                  <a:blip r:embed="rId3"/>
                  <a:srcRect/>
                  <a:stretch>
                    <a:fillRect/>
                  </a:stretch>
                </a:blipFill>
                <a:latin typeface="Times New Roman"/>
                <a:cs typeface="Times New Roman"/>
              </a:rPr>
              <a:t>Исмоил даврида Сомонийлар давлати</a:t>
            </a:r>
          </a:p>
        </p:txBody>
      </p:sp>
      <p:sp>
        <p:nvSpPr>
          <p:cNvPr id="29702" name="Rectangle 6"/>
          <p:cNvSpPr>
            <a:spLocks noGrp="1" noChangeArrowheads="1"/>
          </p:cNvSpPr>
          <p:nvPr>
            <p:ph type="title"/>
          </p:nvPr>
        </p:nvSpPr>
        <p:spPr>
          <a:xfrm>
            <a:off x="468313" y="188913"/>
            <a:ext cx="8229600" cy="1031875"/>
          </a:xfrm>
        </p:spPr>
        <p:txBody>
          <a:bodyPr/>
          <a:lstStyle/>
          <a:p>
            <a:endParaRPr lang="ru-RU"/>
          </a:p>
        </p:txBody>
      </p:sp>
      <p:sp>
        <p:nvSpPr>
          <p:cNvPr id="29703" name="Rectangle 7"/>
          <p:cNvSpPr>
            <a:spLocks noGrp="1" noChangeArrowheads="1"/>
          </p:cNvSpPr>
          <p:nvPr>
            <p:ph type="body" idx="1"/>
          </p:nvPr>
        </p:nvSpPr>
        <p:spPr>
          <a:xfrm>
            <a:off x="457200" y="1484313"/>
            <a:ext cx="8229600" cy="4897437"/>
          </a:xfrm>
        </p:spPr>
        <p:txBody>
          <a:bodyPr/>
          <a:lstStyle/>
          <a:p>
            <a:pPr algn="just">
              <a:lnSpc>
                <a:spcPct val="80000"/>
              </a:lnSpc>
              <a:buClr>
                <a:schemeClr val="bg2"/>
              </a:buClr>
              <a:buSzPct val="70000"/>
            </a:pPr>
            <a:r>
              <a:rPr lang="uz-Cyrl-UZ" sz="2200">
                <a:solidFill>
                  <a:srgbClr val="000066"/>
                </a:solidFill>
                <a:effectLst/>
                <a:latin typeface="Times New Roman" pitchFamily="18" charset="0"/>
              </a:rPr>
              <a:t>Исмоил </a:t>
            </a:r>
            <a:r>
              <a:rPr lang="ru-RU" sz="2200">
                <a:solidFill>
                  <a:srgbClr val="000066"/>
                </a:solidFill>
                <a:effectLst/>
                <a:latin typeface="Times New Roman" pitchFamily="18" charset="0"/>
              </a:rPr>
              <a:t>даврида </a:t>
            </a:r>
            <a:r>
              <a:rPr lang="uz-Cyrl-UZ" sz="2200">
                <a:solidFill>
                  <a:srgbClr val="000066"/>
                </a:solidFill>
                <a:effectLst/>
                <a:latin typeface="Times New Roman" pitchFamily="18" charset="0"/>
              </a:rPr>
              <a:t>сомонийлар</a:t>
            </a:r>
            <a:r>
              <a:rPr lang="ru-RU" sz="2200">
                <a:solidFill>
                  <a:srgbClr val="000066"/>
                </a:solidFill>
                <a:effectLst/>
                <a:latin typeface="Times New Roman" pitchFamily="18" charset="0"/>
              </a:rPr>
              <a:t> давлати ўзининг энг юксак чўққисига кўтарилган;</a:t>
            </a:r>
            <a:endParaRPr lang="en-US" sz="2200">
              <a:solidFill>
                <a:srgbClr val="000066"/>
              </a:solidFill>
              <a:effectLst/>
              <a:latin typeface="Times New Roman" pitchFamily="18" charset="0"/>
            </a:endParaRPr>
          </a:p>
          <a:p>
            <a:pPr algn="just">
              <a:lnSpc>
                <a:spcPct val="80000"/>
              </a:lnSpc>
              <a:buClr>
                <a:schemeClr val="bg2"/>
              </a:buClr>
              <a:buSzPct val="70000"/>
            </a:pPr>
            <a:r>
              <a:rPr lang="uz-Cyrl-UZ" sz="2200">
                <a:solidFill>
                  <a:srgbClr val="000066"/>
                </a:solidFill>
                <a:effectLst/>
                <a:latin typeface="Times New Roman" pitchFamily="18" charset="0"/>
              </a:rPr>
              <a:t>Мовароуннаҳрнинг пойтахти Самарқанддан Бухорога кўчирилди</a:t>
            </a:r>
            <a:r>
              <a:rPr lang="ru-RU" sz="2200">
                <a:solidFill>
                  <a:srgbClr val="000066"/>
                </a:solidFill>
                <a:effectLst/>
                <a:latin typeface="Times New Roman" pitchFamily="18" charset="0"/>
              </a:rPr>
              <a:t>;</a:t>
            </a:r>
            <a:endParaRPr lang="en-US" sz="2200">
              <a:solidFill>
                <a:srgbClr val="000066"/>
              </a:solidFill>
              <a:effectLst/>
              <a:latin typeface="Times New Roman" pitchFamily="18" charset="0"/>
            </a:endParaRPr>
          </a:p>
          <a:p>
            <a:pPr algn="just">
              <a:lnSpc>
                <a:spcPct val="80000"/>
              </a:lnSpc>
              <a:buClr>
                <a:schemeClr val="bg2"/>
              </a:buClr>
              <a:buSzPct val="70000"/>
            </a:pPr>
            <a:r>
              <a:rPr lang="uz-Cyrl-UZ" sz="2200">
                <a:solidFill>
                  <a:srgbClr val="000066"/>
                </a:solidFill>
                <a:effectLst/>
                <a:latin typeface="Times New Roman" pitchFamily="18" charset="0"/>
              </a:rPr>
              <a:t>Турк ҳарбийларидан махсус ҳарбий гуруҳлар ва </a:t>
            </a:r>
            <a:r>
              <a:rPr lang="ru-RU" sz="2200">
                <a:solidFill>
                  <a:srgbClr val="000066"/>
                </a:solidFill>
                <a:effectLst/>
                <a:latin typeface="Times New Roman" pitchFamily="18" charset="0"/>
              </a:rPr>
              <a:t>турк сарбозларидан иборат </a:t>
            </a:r>
            <a:r>
              <a:rPr lang="uz-Cyrl-UZ" sz="2200">
                <a:solidFill>
                  <a:srgbClr val="000066"/>
                </a:solidFill>
                <a:effectLst/>
                <a:latin typeface="Times New Roman" pitchFamily="18" charset="0"/>
              </a:rPr>
              <a:t>мунтазам </a:t>
            </a:r>
            <a:r>
              <a:rPr lang="ru-RU" sz="2200">
                <a:solidFill>
                  <a:srgbClr val="000066"/>
                </a:solidFill>
                <a:effectLst/>
                <a:latin typeface="Times New Roman" pitchFamily="18" charset="0"/>
              </a:rPr>
              <a:t>пиёда ва отли</a:t>
            </a:r>
            <a:r>
              <a:rPr lang="uz-Cyrl-UZ" sz="2200">
                <a:solidFill>
                  <a:srgbClr val="000066"/>
                </a:solidFill>
                <a:effectLst/>
                <a:latin typeface="Times New Roman" pitchFamily="18" charset="0"/>
              </a:rPr>
              <a:t>қ</a:t>
            </a:r>
            <a:r>
              <a:rPr lang="ru-RU" sz="2200">
                <a:solidFill>
                  <a:srgbClr val="000066"/>
                </a:solidFill>
                <a:effectLst/>
                <a:latin typeface="Times New Roman" pitchFamily="18" charset="0"/>
              </a:rPr>
              <a:t> </a:t>
            </a:r>
            <a:r>
              <a:rPr lang="uz-Cyrl-UZ" sz="2200">
                <a:solidFill>
                  <a:srgbClr val="000066"/>
                </a:solidFill>
                <a:effectLst/>
                <a:latin typeface="Times New Roman" pitchFamily="18" charset="0"/>
              </a:rPr>
              <a:t>қўшин тузи</a:t>
            </a:r>
            <a:r>
              <a:rPr lang="ru-RU" sz="2200">
                <a:solidFill>
                  <a:srgbClr val="000066"/>
                </a:solidFill>
                <a:effectLst/>
                <a:latin typeface="Times New Roman" pitchFamily="18" charset="0"/>
              </a:rPr>
              <a:t>лган;</a:t>
            </a:r>
            <a:endParaRPr lang="en-US" sz="2200">
              <a:solidFill>
                <a:srgbClr val="000066"/>
              </a:solidFill>
              <a:effectLst/>
              <a:latin typeface="Times New Roman" pitchFamily="18" charset="0"/>
            </a:endParaRPr>
          </a:p>
          <a:p>
            <a:pPr algn="just">
              <a:lnSpc>
                <a:spcPct val="80000"/>
              </a:lnSpc>
              <a:buClr>
                <a:schemeClr val="bg2"/>
              </a:buClr>
              <a:buSzPct val="70000"/>
            </a:pPr>
            <a:r>
              <a:rPr lang="uz-Cyrl-UZ" sz="2200">
                <a:solidFill>
                  <a:srgbClr val="000066"/>
                </a:solidFill>
                <a:effectLst/>
                <a:latin typeface="Times New Roman" pitchFamily="18" charset="0"/>
              </a:rPr>
              <a:t>Х аср бошларида Хоразм, Исфижоб, Чағониён ва Ҳутталондан ташқари (уларнинг ҳокимлари сомонийларга расман  тобе эдилар, холос) Мовароуннаҳр ва Хуросоннинг катта қисми амалда сомонийларга тобе бў</a:t>
            </a:r>
            <a:r>
              <a:rPr lang="ru-RU" sz="2200">
                <a:solidFill>
                  <a:srgbClr val="000066"/>
                </a:solidFill>
                <a:effectLst/>
                <a:latin typeface="Times New Roman" pitchFamily="18" charset="0"/>
              </a:rPr>
              <a:t>лган;</a:t>
            </a:r>
            <a:endParaRPr lang="en-US" sz="2200">
              <a:solidFill>
                <a:srgbClr val="000066"/>
              </a:solidFill>
              <a:effectLst/>
              <a:latin typeface="Times New Roman" pitchFamily="18" charset="0"/>
            </a:endParaRPr>
          </a:p>
          <a:p>
            <a:pPr algn="just">
              <a:lnSpc>
                <a:spcPct val="80000"/>
              </a:lnSpc>
              <a:buClr>
                <a:schemeClr val="bg2"/>
              </a:buClr>
              <a:buSzPct val="70000"/>
            </a:pPr>
            <a:r>
              <a:rPr lang="uz-Cyrl-UZ" sz="2200">
                <a:solidFill>
                  <a:srgbClr val="000066"/>
                </a:solidFill>
                <a:effectLst/>
                <a:latin typeface="Times New Roman" pitchFamily="18" charset="0"/>
              </a:rPr>
              <a:t>Исмоил Сомоний мамлкатимиз сиёсий бирлигини таъминлади, Фарғона, Исфижоб (Сайрам), Шош, Самарқанд, Бухоро, Хоразм, Чағониён, Хутталон, Кеш, Хуросон, Сейистон, Ғазна каби қатор вилоятларни ўз ҳукми остига бирлаштирди</a:t>
            </a:r>
            <a:r>
              <a:rPr lang="ru-RU" sz="2200">
                <a:solidFill>
                  <a:srgbClr val="000066"/>
                </a:solidFill>
                <a:effectLst/>
                <a:latin typeface="Times New Roman" pitchFamily="18" charset="0"/>
              </a:rPr>
              <a:t>;</a:t>
            </a:r>
            <a:endParaRPr lang="en-US" sz="2200">
              <a:solidFill>
                <a:srgbClr val="000066"/>
              </a:solidFill>
              <a:effectLst/>
              <a:latin typeface="Times New Roman" pitchFamily="18" charset="0"/>
            </a:endParaRPr>
          </a:p>
          <a:p>
            <a:pPr algn="just">
              <a:lnSpc>
                <a:spcPct val="80000"/>
              </a:lnSpc>
              <a:buClr>
                <a:schemeClr val="bg2"/>
              </a:buClr>
              <a:buSzPct val="70000"/>
            </a:pPr>
            <a:r>
              <a:rPr lang="uz-Cyrl-UZ" sz="2200">
                <a:solidFill>
                  <a:srgbClr val="000066"/>
                </a:solidFill>
                <a:effectLst/>
                <a:latin typeface="Times New Roman" pitchFamily="18" charset="0"/>
              </a:rPr>
              <a:t>Ҳ</a:t>
            </a:r>
            <a:r>
              <a:rPr lang="ru-RU" sz="2200">
                <a:solidFill>
                  <a:srgbClr val="000066"/>
                </a:solidFill>
                <a:effectLst/>
                <a:latin typeface="Times New Roman" pitchFamily="18" charset="0"/>
              </a:rPr>
              <a:t>укмронлик йиллари: 873-891 (ма</a:t>
            </a:r>
            <a:r>
              <a:rPr lang="uz-Cyrl-UZ" sz="2200">
                <a:solidFill>
                  <a:srgbClr val="000066"/>
                </a:solidFill>
                <a:effectLst/>
                <a:latin typeface="Times New Roman" pitchFamily="18" charset="0"/>
              </a:rPr>
              <a:t>ҳ</a:t>
            </a:r>
            <a:r>
              <a:rPr lang="ru-RU" sz="2200">
                <a:solidFill>
                  <a:srgbClr val="000066"/>
                </a:solidFill>
                <a:effectLst/>
                <a:latin typeface="Times New Roman" pitchFamily="18" charset="0"/>
              </a:rPr>
              <a:t>аллий </a:t>
            </a:r>
            <a:r>
              <a:rPr lang="uz-Cyrl-UZ" sz="2200">
                <a:solidFill>
                  <a:srgbClr val="000066"/>
                </a:solidFill>
                <a:effectLst/>
                <a:latin typeface="Times New Roman" pitchFamily="18" charset="0"/>
              </a:rPr>
              <a:t>ҳ</a:t>
            </a:r>
            <a:r>
              <a:rPr lang="ru-RU" sz="2200">
                <a:solidFill>
                  <a:srgbClr val="000066"/>
                </a:solidFill>
                <a:effectLst/>
                <a:latin typeface="Times New Roman" pitchFamily="18" charset="0"/>
              </a:rPr>
              <a:t>укмдорлик даври); 892-907 (салтанатнинг мутло</a:t>
            </a:r>
            <a:r>
              <a:rPr lang="uz-Cyrl-UZ" sz="2200">
                <a:solidFill>
                  <a:srgbClr val="000066"/>
                </a:solidFill>
                <a:effectLst/>
                <a:latin typeface="Times New Roman" pitchFamily="18" charset="0"/>
              </a:rPr>
              <a:t>қ</a:t>
            </a:r>
            <a:r>
              <a:rPr lang="ru-RU" sz="2200">
                <a:solidFill>
                  <a:srgbClr val="000066"/>
                </a:solidFill>
                <a:effectLst/>
                <a:latin typeface="Times New Roman" pitchFamily="18" charset="0"/>
              </a:rPr>
              <a:t> </a:t>
            </a:r>
            <a:r>
              <a:rPr lang="uz-Cyrl-UZ" sz="2200">
                <a:solidFill>
                  <a:srgbClr val="000066"/>
                </a:solidFill>
                <a:effectLst/>
                <a:latin typeface="Times New Roman" pitchFamily="18" charset="0"/>
              </a:rPr>
              <a:t>ҳ</a:t>
            </a:r>
            <a:r>
              <a:rPr lang="ru-RU" sz="2200">
                <a:solidFill>
                  <a:srgbClr val="000066"/>
                </a:solidFill>
                <a:effectLst/>
                <a:latin typeface="Times New Roman" pitchFamily="18" charset="0"/>
              </a:rPr>
              <a:t>укмдори)</a:t>
            </a:r>
            <a:r>
              <a:rPr lang="en-US" sz="2200">
                <a:solidFill>
                  <a:srgbClr val="000066"/>
                </a:solidFill>
                <a:effectLst/>
                <a:latin typeface="Times New Roman" pitchFamily="18" charset="0"/>
              </a:rPr>
              <a:t>.</a:t>
            </a:r>
            <a:endParaRPr lang="ru-RU" sz="2200">
              <a:solidFill>
                <a:srgbClr val="000066"/>
              </a:solidFill>
              <a:effectLst/>
              <a:latin typeface="Times New Roman" pitchFamily="18" charset="0"/>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9701"/>
                                        </p:tgtEl>
                                        <p:attrNameLst>
                                          <p:attrName>style.visibility</p:attrName>
                                        </p:attrNameLst>
                                      </p:cBhvr>
                                      <p:to>
                                        <p:strVal val="visible"/>
                                      </p:to>
                                    </p:set>
                                    <p:animEffect transition="in" filter="fade">
                                      <p:cBhvr>
                                        <p:cTn id="7" dur="5000"/>
                                        <p:tgtEl>
                                          <p:spTgt spid="29701"/>
                                        </p:tgtEl>
                                      </p:cBhvr>
                                    </p:animEffect>
                                    <p:anim calcmode="lin" valueType="num">
                                      <p:cBhvr>
                                        <p:cTn id="8" dur="5000" fill="hold"/>
                                        <p:tgtEl>
                                          <p:spTgt spid="29701"/>
                                        </p:tgtEl>
                                        <p:attrNameLst>
                                          <p:attrName>ppt_x</p:attrName>
                                        </p:attrNameLst>
                                      </p:cBhvr>
                                      <p:tavLst>
                                        <p:tav tm="0">
                                          <p:val>
                                            <p:strVal val="#ppt_x"/>
                                          </p:val>
                                        </p:tav>
                                        <p:tav tm="100000">
                                          <p:val>
                                            <p:strVal val="#ppt_x"/>
                                          </p:val>
                                        </p:tav>
                                      </p:tavLst>
                                    </p:anim>
                                    <p:anim calcmode="lin" valueType="num">
                                      <p:cBhvr>
                                        <p:cTn id="9" dur="5000" fill="hold"/>
                                        <p:tgtEl>
                                          <p:spTgt spid="29701"/>
                                        </p:tgtEl>
                                        <p:attrNameLst>
                                          <p:attrName>ppt_y</p:attrName>
                                        </p:attrNameLst>
                                      </p:cBhvr>
                                      <p:tavLst>
                                        <p:tav tm="0">
                                          <p:val>
                                            <p:strVal val="#ppt_y-.1"/>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sl_8.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29703">
                                            <p:txEl>
                                              <p:pRg st="0" end="0"/>
                                            </p:txEl>
                                          </p:spTgt>
                                        </p:tgtEl>
                                        <p:attrNameLst>
                                          <p:attrName>style.visibility</p:attrName>
                                        </p:attrNameLst>
                                      </p:cBhvr>
                                      <p:to>
                                        <p:strVal val="visible"/>
                                      </p:to>
                                    </p:set>
                                    <p:animEffect transition="in" filter="fade">
                                      <p:cBhvr>
                                        <p:cTn id="14" dur="1000"/>
                                        <p:tgtEl>
                                          <p:spTgt spid="29703">
                                            <p:txEl>
                                              <p:pRg st="0" end="0"/>
                                            </p:txEl>
                                          </p:spTgt>
                                        </p:tgtEl>
                                      </p:cBhvr>
                                    </p:animEffect>
                                    <p:anim calcmode="lin" valueType="num">
                                      <p:cBhvr>
                                        <p:cTn id="15" dur="1000" fill="hold"/>
                                        <p:tgtEl>
                                          <p:spTgt spid="29703">
                                            <p:txEl>
                                              <p:pRg st="0" end="0"/>
                                            </p:txEl>
                                          </p:spTgt>
                                        </p:tgtEl>
                                        <p:attrNameLst>
                                          <p:attrName>ppt_x</p:attrName>
                                        </p:attrNameLst>
                                      </p:cBhvr>
                                      <p:tavLst>
                                        <p:tav tm="0">
                                          <p:val>
                                            <p:strVal val="#ppt_x-.1"/>
                                          </p:val>
                                        </p:tav>
                                        <p:tav tm="100000">
                                          <p:val>
                                            <p:strVal val="#ppt_x"/>
                                          </p:val>
                                        </p:tav>
                                      </p:tavLst>
                                    </p:anim>
                                    <p:anim calcmode="lin" valueType="num">
                                      <p:cBhvr>
                                        <p:cTn id="16" dur="1000" fill="hold"/>
                                        <p:tgtEl>
                                          <p:spTgt spid="2970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0" presetClass="entr" presetSubtype="0" fill="hold" nodeType="clickEffect">
                                  <p:stCondLst>
                                    <p:cond delay="0"/>
                                  </p:stCondLst>
                                  <p:iterate type="lt">
                                    <p:tmPct val="10000"/>
                                  </p:iterate>
                                  <p:childTnLst>
                                    <p:set>
                                      <p:cBhvr>
                                        <p:cTn id="20" dur="1" fill="hold">
                                          <p:stCondLst>
                                            <p:cond delay="0"/>
                                          </p:stCondLst>
                                        </p:cTn>
                                        <p:tgtEl>
                                          <p:spTgt spid="29703">
                                            <p:txEl>
                                              <p:pRg st="1" end="1"/>
                                            </p:txEl>
                                          </p:spTgt>
                                        </p:tgtEl>
                                        <p:attrNameLst>
                                          <p:attrName>style.visibility</p:attrName>
                                        </p:attrNameLst>
                                      </p:cBhvr>
                                      <p:to>
                                        <p:strVal val="visible"/>
                                      </p:to>
                                    </p:set>
                                    <p:animEffect transition="in" filter="fade">
                                      <p:cBhvr>
                                        <p:cTn id="21" dur="1000"/>
                                        <p:tgtEl>
                                          <p:spTgt spid="29703">
                                            <p:txEl>
                                              <p:pRg st="1" end="1"/>
                                            </p:txEl>
                                          </p:spTgt>
                                        </p:tgtEl>
                                      </p:cBhvr>
                                    </p:animEffect>
                                    <p:anim calcmode="lin" valueType="num">
                                      <p:cBhvr>
                                        <p:cTn id="22" dur="1000" fill="hold"/>
                                        <p:tgtEl>
                                          <p:spTgt spid="29703">
                                            <p:txEl>
                                              <p:pRg st="1" end="1"/>
                                            </p:txEl>
                                          </p:spTgt>
                                        </p:tgtEl>
                                        <p:attrNameLst>
                                          <p:attrName>ppt_x</p:attrName>
                                        </p:attrNameLst>
                                      </p:cBhvr>
                                      <p:tavLst>
                                        <p:tav tm="0">
                                          <p:val>
                                            <p:strVal val="#ppt_x-.1"/>
                                          </p:val>
                                        </p:tav>
                                        <p:tav tm="100000">
                                          <p:val>
                                            <p:strVal val="#ppt_x"/>
                                          </p:val>
                                        </p:tav>
                                      </p:tavLst>
                                    </p:anim>
                                    <p:anim calcmode="lin" valueType="num">
                                      <p:cBhvr>
                                        <p:cTn id="23" dur="1000" fill="hold"/>
                                        <p:tgtEl>
                                          <p:spTgt spid="2970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0" presetClass="entr" presetSubtype="0" fill="hold" nodeType="clickEffect">
                                  <p:stCondLst>
                                    <p:cond delay="0"/>
                                  </p:stCondLst>
                                  <p:iterate type="lt">
                                    <p:tmPct val="10000"/>
                                  </p:iterate>
                                  <p:childTnLst>
                                    <p:set>
                                      <p:cBhvr>
                                        <p:cTn id="27" dur="1" fill="hold">
                                          <p:stCondLst>
                                            <p:cond delay="0"/>
                                          </p:stCondLst>
                                        </p:cTn>
                                        <p:tgtEl>
                                          <p:spTgt spid="29703">
                                            <p:txEl>
                                              <p:pRg st="2" end="2"/>
                                            </p:txEl>
                                          </p:spTgt>
                                        </p:tgtEl>
                                        <p:attrNameLst>
                                          <p:attrName>style.visibility</p:attrName>
                                        </p:attrNameLst>
                                      </p:cBhvr>
                                      <p:to>
                                        <p:strVal val="visible"/>
                                      </p:to>
                                    </p:set>
                                    <p:animEffect transition="in" filter="fade">
                                      <p:cBhvr>
                                        <p:cTn id="28" dur="1000"/>
                                        <p:tgtEl>
                                          <p:spTgt spid="29703">
                                            <p:txEl>
                                              <p:pRg st="2" end="2"/>
                                            </p:txEl>
                                          </p:spTgt>
                                        </p:tgtEl>
                                      </p:cBhvr>
                                    </p:animEffect>
                                    <p:anim calcmode="lin" valueType="num">
                                      <p:cBhvr>
                                        <p:cTn id="29" dur="1000" fill="hold"/>
                                        <p:tgtEl>
                                          <p:spTgt spid="29703">
                                            <p:txEl>
                                              <p:pRg st="2" end="2"/>
                                            </p:txEl>
                                          </p:spTgt>
                                        </p:tgtEl>
                                        <p:attrNameLst>
                                          <p:attrName>ppt_x</p:attrName>
                                        </p:attrNameLst>
                                      </p:cBhvr>
                                      <p:tavLst>
                                        <p:tav tm="0">
                                          <p:val>
                                            <p:strVal val="#ppt_x-.1"/>
                                          </p:val>
                                        </p:tav>
                                        <p:tav tm="100000">
                                          <p:val>
                                            <p:strVal val="#ppt_x"/>
                                          </p:val>
                                        </p:tav>
                                      </p:tavLst>
                                    </p:anim>
                                    <p:anim calcmode="lin" valueType="num">
                                      <p:cBhvr>
                                        <p:cTn id="30" dur="1000" fill="hold"/>
                                        <p:tgtEl>
                                          <p:spTgt spid="2970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0" presetClass="entr" presetSubtype="0" fill="hold" nodeType="clickEffect">
                                  <p:stCondLst>
                                    <p:cond delay="0"/>
                                  </p:stCondLst>
                                  <p:iterate type="lt">
                                    <p:tmPct val="10000"/>
                                  </p:iterate>
                                  <p:childTnLst>
                                    <p:set>
                                      <p:cBhvr>
                                        <p:cTn id="34" dur="1" fill="hold">
                                          <p:stCondLst>
                                            <p:cond delay="0"/>
                                          </p:stCondLst>
                                        </p:cTn>
                                        <p:tgtEl>
                                          <p:spTgt spid="29703">
                                            <p:txEl>
                                              <p:pRg st="3" end="3"/>
                                            </p:txEl>
                                          </p:spTgt>
                                        </p:tgtEl>
                                        <p:attrNameLst>
                                          <p:attrName>style.visibility</p:attrName>
                                        </p:attrNameLst>
                                      </p:cBhvr>
                                      <p:to>
                                        <p:strVal val="visible"/>
                                      </p:to>
                                    </p:set>
                                    <p:animEffect transition="in" filter="fade">
                                      <p:cBhvr>
                                        <p:cTn id="35" dur="1000"/>
                                        <p:tgtEl>
                                          <p:spTgt spid="29703">
                                            <p:txEl>
                                              <p:pRg st="3" end="3"/>
                                            </p:txEl>
                                          </p:spTgt>
                                        </p:tgtEl>
                                      </p:cBhvr>
                                    </p:animEffect>
                                    <p:anim calcmode="lin" valueType="num">
                                      <p:cBhvr>
                                        <p:cTn id="36" dur="1000" fill="hold"/>
                                        <p:tgtEl>
                                          <p:spTgt spid="29703">
                                            <p:txEl>
                                              <p:pRg st="3" end="3"/>
                                            </p:txEl>
                                          </p:spTgt>
                                        </p:tgtEl>
                                        <p:attrNameLst>
                                          <p:attrName>ppt_x</p:attrName>
                                        </p:attrNameLst>
                                      </p:cBhvr>
                                      <p:tavLst>
                                        <p:tav tm="0">
                                          <p:val>
                                            <p:strVal val="#ppt_x-.1"/>
                                          </p:val>
                                        </p:tav>
                                        <p:tav tm="100000">
                                          <p:val>
                                            <p:strVal val="#ppt_x"/>
                                          </p:val>
                                        </p:tav>
                                      </p:tavLst>
                                    </p:anim>
                                    <p:anim calcmode="lin" valueType="num">
                                      <p:cBhvr>
                                        <p:cTn id="37" dur="1000" fill="hold"/>
                                        <p:tgtEl>
                                          <p:spTgt spid="2970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0" presetClass="entr" presetSubtype="0" fill="hold" nodeType="clickEffect">
                                  <p:stCondLst>
                                    <p:cond delay="0"/>
                                  </p:stCondLst>
                                  <p:iterate type="lt">
                                    <p:tmPct val="10000"/>
                                  </p:iterate>
                                  <p:childTnLst>
                                    <p:set>
                                      <p:cBhvr>
                                        <p:cTn id="41" dur="1" fill="hold">
                                          <p:stCondLst>
                                            <p:cond delay="0"/>
                                          </p:stCondLst>
                                        </p:cTn>
                                        <p:tgtEl>
                                          <p:spTgt spid="29703">
                                            <p:txEl>
                                              <p:pRg st="4" end="4"/>
                                            </p:txEl>
                                          </p:spTgt>
                                        </p:tgtEl>
                                        <p:attrNameLst>
                                          <p:attrName>style.visibility</p:attrName>
                                        </p:attrNameLst>
                                      </p:cBhvr>
                                      <p:to>
                                        <p:strVal val="visible"/>
                                      </p:to>
                                    </p:set>
                                    <p:animEffect transition="in" filter="fade">
                                      <p:cBhvr>
                                        <p:cTn id="42" dur="1000"/>
                                        <p:tgtEl>
                                          <p:spTgt spid="29703">
                                            <p:txEl>
                                              <p:pRg st="4" end="4"/>
                                            </p:txEl>
                                          </p:spTgt>
                                        </p:tgtEl>
                                      </p:cBhvr>
                                    </p:animEffect>
                                    <p:anim calcmode="lin" valueType="num">
                                      <p:cBhvr>
                                        <p:cTn id="43" dur="1000" fill="hold"/>
                                        <p:tgtEl>
                                          <p:spTgt spid="29703">
                                            <p:txEl>
                                              <p:pRg st="4" end="4"/>
                                            </p:txEl>
                                          </p:spTgt>
                                        </p:tgtEl>
                                        <p:attrNameLst>
                                          <p:attrName>ppt_x</p:attrName>
                                        </p:attrNameLst>
                                      </p:cBhvr>
                                      <p:tavLst>
                                        <p:tav tm="0">
                                          <p:val>
                                            <p:strVal val="#ppt_x-.1"/>
                                          </p:val>
                                        </p:tav>
                                        <p:tav tm="100000">
                                          <p:val>
                                            <p:strVal val="#ppt_x"/>
                                          </p:val>
                                        </p:tav>
                                      </p:tavLst>
                                    </p:anim>
                                    <p:anim calcmode="lin" valueType="num">
                                      <p:cBhvr>
                                        <p:cTn id="44" dur="1000" fill="hold"/>
                                        <p:tgtEl>
                                          <p:spTgt spid="2970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0" presetClass="entr" presetSubtype="0" fill="hold" nodeType="clickEffect">
                                  <p:stCondLst>
                                    <p:cond delay="0"/>
                                  </p:stCondLst>
                                  <p:iterate type="lt">
                                    <p:tmPct val="10000"/>
                                  </p:iterate>
                                  <p:childTnLst>
                                    <p:set>
                                      <p:cBhvr>
                                        <p:cTn id="48" dur="1" fill="hold">
                                          <p:stCondLst>
                                            <p:cond delay="0"/>
                                          </p:stCondLst>
                                        </p:cTn>
                                        <p:tgtEl>
                                          <p:spTgt spid="29703">
                                            <p:txEl>
                                              <p:pRg st="5" end="5"/>
                                            </p:txEl>
                                          </p:spTgt>
                                        </p:tgtEl>
                                        <p:attrNameLst>
                                          <p:attrName>style.visibility</p:attrName>
                                        </p:attrNameLst>
                                      </p:cBhvr>
                                      <p:to>
                                        <p:strVal val="visible"/>
                                      </p:to>
                                    </p:set>
                                    <p:animEffect transition="in" filter="fade">
                                      <p:cBhvr>
                                        <p:cTn id="49" dur="1000"/>
                                        <p:tgtEl>
                                          <p:spTgt spid="29703">
                                            <p:txEl>
                                              <p:pRg st="5" end="5"/>
                                            </p:txEl>
                                          </p:spTgt>
                                        </p:tgtEl>
                                      </p:cBhvr>
                                    </p:animEffect>
                                    <p:anim calcmode="lin" valueType="num">
                                      <p:cBhvr>
                                        <p:cTn id="50" dur="1000" fill="hold"/>
                                        <p:tgtEl>
                                          <p:spTgt spid="29703">
                                            <p:txEl>
                                              <p:pRg st="5" end="5"/>
                                            </p:txEl>
                                          </p:spTgt>
                                        </p:tgtEl>
                                        <p:attrNameLst>
                                          <p:attrName>ppt_x</p:attrName>
                                        </p:attrNameLst>
                                      </p:cBhvr>
                                      <p:tavLst>
                                        <p:tav tm="0">
                                          <p:val>
                                            <p:strVal val="#ppt_x-.1"/>
                                          </p:val>
                                        </p:tav>
                                        <p:tav tm="100000">
                                          <p:val>
                                            <p:strVal val="#ppt_x"/>
                                          </p:val>
                                        </p:tav>
                                      </p:tavLst>
                                    </p:anim>
                                    <p:anim calcmode="lin" valueType="num">
                                      <p:cBhvr>
                                        <p:cTn id="51" dur="1000" fill="hold"/>
                                        <p:tgtEl>
                                          <p:spTgt spid="2970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WordArt 4"/>
          <p:cNvSpPr>
            <a:spLocks noChangeArrowheads="1" noChangeShapeType="1" noTextEdit="1"/>
          </p:cNvSpPr>
          <p:nvPr/>
        </p:nvSpPr>
        <p:spPr bwMode="auto">
          <a:xfrm>
            <a:off x="250825" y="260350"/>
            <a:ext cx="8763000" cy="8128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Deflate">
              <a:avLst>
                <a:gd name="adj" fmla="val 18750"/>
              </a:avLst>
            </a:prstTxWarp>
          </a:bodyPr>
          <a:lstStyle/>
          <a:p>
            <a:r>
              <a:rPr lang="ru-RU" sz="3600" kern="10">
                <a:gradFill rotWithShape="1">
                  <a:gsLst>
                    <a:gs pos="0">
                      <a:srgbClr val="FF3399"/>
                    </a:gs>
                    <a:gs pos="25000">
                      <a:srgbClr val="FF6633"/>
                    </a:gs>
                    <a:gs pos="50000">
                      <a:srgbClr val="FFFF00"/>
                    </a:gs>
                    <a:gs pos="75000">
                      <a:srgbClr val="01A78F"/>
                    </a:gs>
                    <a:gs pos="100000">
                      <a:srgbClr val="3366FF"/>
                    </a:gs>
                  </a:gsLst>
                  <a:lin ang="5400000" scaled="1"/>
                </a:gradFill>
                <a:effectLst>
                  <a:outerShdw dist="45791" dir="2021404" algn="ctr" rotWithShape="0">
                    <a:srgbClr val="B2B2B2">
                      <a:alpha val="80000"/>
                    </a:srgbClr>
                  </a:outerShdw>
                </a:effectLst>
                <a:latin typeface="Times New Roman"/>
                <a:cs typeface="Times New Roman"/>
              </a:rPr>
              <a:t>Сомонийлар даврида марказий бошқарув</a:t>
            </a:r>
          </a:p>
        </p:txBody>
      </p:sp>
      <p:sp>
        <p:nvSpPr>
          <p:cNvPr id="31761" name="Text Box 17"/>
          <p:cNvSpPr txBox="1">
            <a:spLocks noChangeArrowheads="1"/>
          </p:cNvSpPr>
          <p:nvPr/>
        </p:nvSpPr>
        <p:spPr bwMode="auto">
          <a:xfrm>
            <a:off x="3060700" y="2565400"/>
            <a:ext cx="2951163" cy="2749550"/>
          </a:xfrm>
          <a:prstGeom prst="rect">
            <a:avLst/>
          </a:prstGeom>
          <a:gradFill rotWithShape="1">
            <a:gsLst>
              <a:gs pos="0">
                <a:srgbClr val="8C3D91"/>
              </a:gs>
              <a:gs pos="12000">
                <a:srgbClr val="7005D4"/>
              </a:gs>
              <a:gs pos="30000">
                <a:srgbClr val="181CC7"/>
              </a:gs>
              <a:gs pos="60001">
                <a:srgbClr val="0A128C"/>
              </a:gs>
              <a:gs pos="100000">
                <a:srgbClr val="000000"/>
              </a:gs>
            </a:gsLst>
            <a:path path="shape">
              <a:fillToRect l="50000" t="50000" r="50000" b="50000"/>
            </a:path>
          </a:gradFill>
          <a:ln w="101600" cmpd="tri">
            <a:solidFill>
              <a:srgbClr val="9900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ru-RU" sz="2400"/>
              <a:t>Амир (сомонийларнинг олий ҳукмдорлари) чекланмаган ҳокимиятга эга бўлган</a:t>
            </a:r>
            <a:endParaRPr lang="ru-RU" sz="2400" b="0"/>
          </a:p>
        </p:txBody>
      </p:sp>
      <p:sp>
        <p:nvSpPr>
          <p:cNvPr id="31762" name="Text Box 18"/>
          <p:cNvSpPr txBox="1">
            <a:spLocks noChangeArrowheads="1"/>
          </p:cNvSpPr>
          <p:nvPr/>
        </p:nvSpPr>
        <p:spPr bwMode="auto">
          <a:xfrm>
            <a:off x="3265488" y="1196975"/>
            <a:ext cx="2459037" cy="703263"/>
          </a:xfrm>
          <a:prstGeom prst="rect">
            <a:avLst/>
          </a:prstGeom>
          <a:gradFill rotWithShape="1">
            <a:gsLst>
              <a:gs pos="0">
                <a:srgbClr val="000000"/>
              </a:gs>
              <a:gs pos="20000">
                <a:srgbClr val="0A128C"/>
              </a:gs>
              <a:gs pos="35000">
                <a:srgbClr val="181CC7"/>
              </a:gs>
              <a:gs pos="44000">
                <a:srgbClr val="7005D4"/>
              </a:gs>
              <a:gs pos="50000">
                <a:srgbClr val="8C3D91"/>
              </a:gs>
              <a:gs pos="56000">
                <a:srgbClr val="7005D4"/>
              </a:gs>
              <a:gs pos="65000">
                <a:srgbClr val="181CC7"/>
              </a:gs>
              <a:gs pos="80001">
                <a:srgbClr val="0A128C"/>
              </a:gs>
              <a:gs pos="100000">
                <a:srgbClr val="000000"/>
              </a:gs>
            </a:gsLst>
            <a:lin ang="2700000" scaled="1"/>
          </a:gradFill>
          <a:ln w="76200" cmpd="tri">
            <a:solidFill>
              <a:srgbClr val="008000"/>
            </a:solidFill>
            <a:miter lim="800000"/>
            <a:headEnd/>
            <a:tailEnd/>
          </a:ln>
        </p:spPr>
        <p:txBody>
          <a:bodyPr/>
          <a:lstStyle/>
          <a:p>
            <a:endParaRPr lang="en-US" sz="700"/>
          </a:p>
          <a:p>
            <a:r>
              <a:rPr lang="ru-RU" sz="2000"/>
              <a:t>10 та девон</a:t>
            </a:r>
            <a:endParaRPr lang="ru-RU" sz="2400" b="0"/>
          </a:p>
        </p:txBody>
      </p:sp>
      <p:sp>
        <p:nvSpPr>
          <p:cNvPr id="31763" name="Text Box 19"/>
          <p:cNvSpPr txBox="1">
            <a:spLocks noChangeArrowheads="1"/>
          </p:cNvSpPr>
          <p:nvPr/>
        </p:nvSpPr>
        <p:spPr bwMode="auto">
          <a:xfrm>
            <a:off x="107950" y="2060575"/>
            <a:ext cx="2459038" cy="1512888"/>
          </a:xfrm>
          <a:prstGeom prst="rect">
            <a:avLst/>
          </a:prstGeom>
          <a:gradFill rotWithShape="1">
            <a:gsLst>
              <a:gs pos="0">
                <a:srgbClr val="000000"/>
              </a:gs>
              <a:gs pos="20000">
                <a:srgbClr val="0A128C"/>
              </a:gs>
              <a:gs pos="35000">
                <a:srgbClr val="181CC7"/>
              </a:gs>
              <a:gs pos="44000">
                <a:srgbClr val="7005D4"/>
              </a:gs>
              <a:gs pos="50000">
                <a:srgbClr val="8C3D91"/>
              </a:gs>
              <a:gs pos="56000">
                <a:srgbClr val="7005D4"/>
              </a:gs>
              <a:gs pos="65000">
                <a:srgbClr val="181CC7"/>
              </a:gs>
              <a:gs pos="80001">
                <a:srgbClr val="0A128C"/>
              </a:gs>
              <a:gs pos="100000">
                <a:srgbClr val="000000"/>
              </a:gs>
            </a:gsLst>
            <a:lin ang="2700000" scaled="1"/>
          </a:gradFill>
          <a:ln w="76200" cmpd="tri">
            <a:solidFill>
              <a:srgbClr val="008000"/>
            </a:solidFill>
            <a:miter lim="800000"/>
            <a:headEnd/>
            <a:tailEnd/>
          </a:ln>
        </p:spPr>
        <p:txBody>
          <a:bodyPr/>
          <a:lstStyle/>
          <a:p>
            <a:endParaRPr lang="en-US" sz="1400"/>
          </a:p>
          <a:p>
            <a:r>
              <a:rPr lang="ru-RU" sz="2000"/>
              <a:t>Вакил – саройдаги хўжалик ишлари бошлиғи</a:t>
            </a:r>
            <a:endParaRPr lang="uz-Cyrl-UZ" sz="2000" b="0"/>
          </a:p>
          <a:p>
            <a:pPr algn="l"/>
            <a:endParaRPr lang="ru-RU" sz="2000" b="0"/>
          </a:p>
        </p:txBody>
      </p:sp>
      <p:sp>
        <p:nvSpPr>
          <p:cNvPr id="31764" name="Text Box 20"/>
          <p:cNvSpPr txBox="1">
            <a:spLocks noChangeArrowheads="1"/>
          </p:cNvSpPr>
          <p:nvPr/>
        </p:nvSpPr>
        <p:spPr bwMode="auto">
          <a:xfrm>
            <a:off x="107950" y="3789363"/>
            <a:ext cx="2459038" cy="2087562"/>
          </a:xfrm>
          <a:prstGeom prst="rect">
            <a:avLst/>
          </a:prstGeom>
          <a:gradFill rotWithShape="1">
            <a:gsLst>
              <a:gs pos="0">
                <a:srgbClr val="000000"/>
              </a:gs>
              <a:gs pos="20000">
                <a:srgbClr val="0A128C"/>
              </a:gs>
              <a:gs pos="35000">
                <a:srgbClr val="181CC7"/>
              </a:gs>
              <a:gs pos="44000">
                <a:srgbClr val="7005D4"/>
              </a:gs>
              <a:gs pos="50000">
                <a:srgbClr val="8C3D91"/>
              </a:gs>
              <a:gs pos="56000">
                <a:srgbClr val="7005D4"/>
              </a:gs>
              <a:gs pos="65000">
                <a:srgbClr val="181CC7"/>
              </a:gs>
              <a:gs pos="80001">
                <a:srgbClr val="0A128C"/>
              </a:gs>
              <a:gs pos="100000">
                <a:srgbClr val="000000"/>
              </a:gs>
            </a:gsLst>
            <a:lin ang="2700000" scaled="1"/>
          </a:gradFill>
          <a:ln w="76200" cmpd="tri">
            <a:solidFill>
              <a:srgbClr val="008000"/>
            </a:solidFill>
            <a:miter lim="800000"/>
            <a:headEnd/>
            <a:tailEnd/>
          </a:ln>
        </p:spPr>
        <p:txBody>
          <a:bodyPr/>
          <a:lstStyle/>
          <a:p>
            <a:pPr eaLnBrk="1" hangingPunct="1">
              <a:lnSpc>
                <a:spcPct val="120000"/>
              </a:lnSpc>
            </a:pPr>
            <a:r>
              <a:rPr lang="ru-RU" sz="2000"/>
              <a:t>С</a:t>
            </a:r>
            <a:r>
              <a:rPr lang="uz-Cyrl-UZ" sz="2000"/>
              <a:t>оҳиби ҳорис</a:t>
            </a:r>
            <a:r>
              <a:rPr lang="ru-RU" sz="2000"/>
              <a:t> - о</a:t>
            </a:r>
            <a:r>
              <a:rPr lang="uz-Cyrl-UZ" sz="2000"/>
              <a:t>лий ҳукмдор ҳукмларининг ижро</a:t>
            </a:r>
            <a:r>
              <a:rPr lang="ru-RU" sz="2000"/>
              <a:t>чи</a:t>
            </a:r>
            <a:r>
              <a:rPr lang="uz-Cyrl-UZ" sz="2000"/>
              <a:t>си ва назорат</a:t>
            </a:r>
            <a:r>
              <a:rPr lang="ru-RU" sz="2000"/>
              <a:t>чиси</a:t>
            </a:r>
          </a:p>
          <a:p>
            <a:pPr eaLnBrk="1" hangingPunct="1">
              <a:lnSpc>
                <a:spcPct val="120000"/>
              </a:lnSpc>
            </a:pPr>
            <a:endParaRPr lang="uz-Cyrl-UZ" sz="2000" b="0"/>
          </a:p>
          <a:p>
            <a:pPr algn="l"/>
            <a:endParaRPr lang="ru-RU" sz="2000" b="0"/>
          </a:p>
        </p:txBody>
      </p:sp>
      <p:sp>
        <p:nvSpPr>
          <p:cNvPr id="31765" name="Text Box 21"/>
          <p:cNvSpPr txBox="1">
            <a:spLocks noChangeArrowheads="1"/>
          </p:cNvSpPr>
          <p:nvPr/>
        </p:nvSpPr>
        <p:spPr bwMode="auto">
          <a:xfrm>
            <a:off x="6577013" y="2060575"/>
            <a:ext cx="2459037" cy="1512888"/>
          </a:xfrm>
          <a:prstGeom prst="rect">
            <a:avLst/>
          </a:prstGeom>
          <a:gradFill rotWithShape="1">
            <a:gsLst>
              <a:gs pos="0">
                <a:srgbClr val="000000"/>
              </a:gs>
              <a:gs pos="20000">
                <a:srgbClr val="0A128C"/>
              </a:gs>
              <a:gs pos="35000">
                <a:srgbClr val="181CC7"/>
              </a:gs>
              <a:gs pos="44000">
                <a:srgbClr val="7005D4"/>
              </a:gs>
              <a:gs pos="50000">
                <a:srgbClr val="8C3D91"/>
              </a:gs>
              <a:gs pos="56000">
                <a:srgbClr val="7005D4"/>
              </a:gs>
              <a:gs pos="65000">
                <a:srgbClr val="181CC7"/>
              </a:gs>
              <a:gs pos="80001">
                <a:srgbClr val="0A128C"/>
              </a:gs>
              <a:gs pos="100000">
                <a:srgbClr val="000000"/>
              </a:gs>
            </a:gsLst>
            <a:lin ang="2700000" scaled="1"/>
          </a:gradFill>
          <a:ln w="76200" cmpd="tri">
            <a:solidFill>
              <a:srgbClr val="008000"/>
            </a:solidFill>
            <a:miter lim="800000"/>
            <a:headEnd/>
            <a:tailEnd/>
          </a:ln>
        </p:spPr>
        <p:txBody>
          <a:bodyPr/>
          <a:lstStyle/>
          <a:p>
            <a:r>
              <a:rPr lang="ru-RU" sz="2000"/>
              <a:t>Б</a:t>
            </a:r>
            <a:r>
              <a:rPr lang="uz-Cyrl-UZ" sz="2000"/>
              <a:t>ош ҳожиб</a:t>
            </a:r>
            <a:r>
              <a:rPr lang="ru-RU" sz="2000"/>
              <a:t> – давлат идоралари хавфсизлиги бошлиғи</a:t>
            </a:r>
            <a:endParaRPr lang="uz-Cyrl-UZ" sz="2000" b="0"/>
          </a:p>
          <a:p>
            <a:pPr algn="l"/>
            <a:endParaRPr lang="ru-RU" sz="2000" b="0"/>
          </a:p>
        </p:txBody>
      </p:sp>
      <p:sp>
        <p:nvSpPr>
          <p:cNvPr id="31766" name="Text Box 22"/>
          <p:cNvSpPr txBox="1">
            <a:spLocks noChangeArrowheads="1"/>
          </p:cNvSpPr>
          <p:nvPr/>
        </p:nvSpPr>
        <p:spPr bwMode="auto">
          <a:xfrm>
            <a:off x="6577013" y="3789363"/>
            <a:ext cx="2459037" cy="2087562"/>
          </a:xfrm>
          <a:prstGeom prst="rect">
            <a:avLst/>
          </a:prstGeom>
          <a:gradFill rotWithShape="1">
            <a:gsLst>
              <a:gs pos="0">
                <a:srgbClr val="000000"/>
              </a:gs>
              <a:gs pos="20000">
                <a:srgbClr val="0A128C"/>
              </a:gs>
              <a:gs pos="35000">
                <a:srgbClr val="181CC7"/>
              </a:gs>
              <a:gs pos="44000">
                <a:srgbClr val="7005D4"/>
              </a:gs>
              <a:gs pos="50000">
                <a:srgbClr val="8C3D91"/>
              </a:gs>
              <a:gs pos="56000">
                <a:srgbClr val="7005D4"/>
              </a:gs>
              <a:gs pos="65000">
                <a:srgbClr val="181CC7"/>
              </a:gs>
              <a:gs pos="80001">
                <a:srgbClr val="0A128C"/>
              </a:gs>
              <a:gs pos="100000">
                <a:srgbClr val="000000"/>
              </a:gs>
            </a:gsLst>
            <a:lin ang="2700000" scaled="1"/>
          </a:gradFill>
          <a:ln w="76200" cmpd="tri">
            <a:solidFill>
              <a:srgbClr val="008000"/>
            </a:solidFill>
            <a:miter lim="800000"/>
            <a:headEnd/>
            <a:tailEnd/>
          </a:ln>
        </p:spPr>
        <p:txBody>
          <a:bodyPr/>
          <a:lstStyle/>
          <a:p>
            <a:pPr eaLnBrk="1" hangingPunct="1">
              <a:lnSpc>
                <a:spcPct val="120000"/>
              </a:lnSpc>
            </a:pPr>
            <a:r>
              <a:rPr lang="uz-Cyrl-UZ" sz="2000"/>
              <a:t>дастурхончи, эшик-оғаси, шарбатдор ва бошқа хизматчилар</a:t>
            </a:r>
            <a:endParaRPr lang="ru-RU" sz="2000"/>
          </a:p>
          <a:p>
            <a:pPr eaLnBrk="1" hangingPunct="1">
              <a:lnSpc>
                <a:spcPct val="120000"/>
              </a:lnSpc>
            </a:pPr>
            <a:endParaRPr lang="uz-Cyrl-UZ" sz="2000" b="0"/>
          </a:p>
          <a:p>
            <a:pPr algn="l"/>
            <a:endParaRPr lang="ru-RU" sz="2000" b="0"/>
          </a:p>
        </p:txBody>
      </p:sp>
      <p:sp>
        <p:nvSpPr>
          <p:cNvPr id="31767" name="Line 23"/>
          <p:cNvSpPr>
            <a:spLocks noChangeShapeType="1"/>
          </p:cNvSpPr>
          <p:nvPr/>
        </p:nvSpPr>
        <p:spPr bwMode="auto">
          <a:xfrm flipV="1">
            <a:off x="4572000" y="1916113"/>
            <a:ext cx="0" cy="576262"/>
          </a:xfrm>
          <a:prstGeom prst="line">
            <a:avLst/>
          </a:prstGeom>
          <a:noFill/>
          <a:ln w="76200" cmpd="tri">
            <a:solidFill>
              <a:srgbClr val="9900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31770" name="Line 26"/>
          <p:cNvSpPr>
            <a:spLocks noChangeShapeType="1"/>
          </p:cNvSpPr>
          <p:nvPr/>
        </p:nvSpPr>
        <p:spPr bwMode="auto">
          <a:xfrm>
            <a:off x="6084888" y="3141663"/>
            <a:ext cx="503237" cy="0"/>
          </a:xfrm>
          <a:prstGeom prst="line">
            <a:avLst/>
          </a:prstGeom>
          <a:noFill/>
          <a:ln w="76200" cmpd="tri">
            <a:solidFill>
              <a:srgbClr val="9900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31771" name="Line 27"/>
          <p:cNvSpPr>
            <a:spLocks noChangeShapeType="1"/>
          </p:cNvSpPr>
          <p:nvPr/>
        </p:nvSpPr>
        <p:spPr bwMode="auto">
          <a:xfrm>
            <a:off x="6011863" y="4581525"/>
            <a:ext cx="576262" cy="0"/>
          </a:xfrm>
          <a:prstGeom prst="line">
            <a:avLst/>
          </a:prstGeom>
          <a:noFill/>
          <a:ln w="76200" cmpd="tri">
            <a:solidFill>
              <a:srgbClr val="9900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31772" name="Line 28"/>
          <p:cNvSpPr>
            <a:spLocks noChangeShapeType="1"/>
          </p:cNvSpPr>
          <p:nvPr/>
        </p:nvSpPr>
        <p:spPr bwMode="auto">
          <a:xfrm flipH="1">
            <a:off x="2555875" y="3213100"/>
            <a:ext cx="431800" cy="0"/>
          </a:xfrm>
          <a:prstGeom prst="line">
            <a:avLst/>
          </a:prstGeom>
          <a:noFill/>
          <a:ln w="76200" cmpd="tri">
            <a:solidFill>
              <a:srgbClr val="9900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31773" name="Line 29"/>
          <p:cNvSpPr>
            <a:spLocks noChangeShapeType="1"/>
          </p:cNvSpPr>
          <p:nvPr/>
        </p:nvSpPr>
        <p:spPr bwMode="auto">
          <a:xfrm flipH="1">
            <a:off x="2484438" y="4581525"/>
            <a:ext cx="503237" cy="0"/>
          </a:xfrm>
          <a:prstGeom prst="line">
            <a:avLst/>
          </a:prstGeom>
          <a:noFill/>
          <a:ln w="76200" cmpd="tri">
            <a:solidFill>
              <a:srgbClr val="9900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9" presetClass="entr" presetSubtype="0" accel="100000" fill="hold" grpId="0" nodeType="afterEffect">
                                  <p:stCondLst>
                                    <p:cond delay="0"/>
                                  </p:stCondLst>
                                  <p:childTnLst>
                                    <p:set>
                                      <p:cBhvr>
                                        <p:cTn id="6" dur="1" fill="hold">
                                          <p:stCondLst>
                                            <p:cond delay="0"/>
                                          </p:stCondLst>
                                        </p:cTn>
                                        <p:tgtEl>
                                          <p:spTgt spid="31748"/>
                                        </p:tgtEl>
                                        <p:attrNameLst>
                                          <p:attrName>style.visibility</p:attrName>
                                        </p:attrNameLst>
                                      </p:cBhvr>
                                      <p:to>
                                        <p:strVal val="visible"/>
                                      </p:to>
                                    </p:set>
                                    <p:anim calcmode="lin" valueType="num">
                                      <p:cBhvr>
                                        <p:cTn id="7" dur="3000" fill="hold"/>
                                        <p:tgtEl>
                                          <p:spTgt spid="31748"/>
                                        </p:tgtEl>
                                        <p:attrNameLst>
                                          <p:attrName>ppt_h</p:attrName>
                                        </p:attrNameLst>
                                      </p:cBhvr>
                                      <p:tavLst>
                                        <p:tav tm="0">
                                          <p:val>
                                            <p:strVal val="#ppt_h/20"/>
                                          </p:val>
                                        </p:tav>
                                        <p:tav tm="50000">
                                          <p:val>
                                            <p:strVal val="#ppt_h/20"/>
                                          </p:val>
                                        </p:tav>
                                        <p:tav tm="100000">
                                          <p:val>
                                            <p:strVal val="#ppt_h"/>
                                          </p:val>
                                        </p:tav>
                                      </p:tavLst>
                                    </p:anim>
                                    <p:anim calcmode="lin" valueType="num">
                                      <p:cBhvr>
                                        <p:cTn id="8" dur="3000" fill="hold"/>
                                        <p:tgtEl>
                                          <p:spTgt spid="31748"/>
                                        </p:tgtEl>
                                        <p:attrNameLst>
                                          <p:attrName>ppt_w</p:attrName>
                                        </p:attrNameLst>
                                      </p:cBhvr>
                                      <p:tavLst>
                                        <p:tav tm="0">
                                          <p:val>
                                            <p:strVal val="#ppt_w+.3"/>
                                          </p:val>
                                        </p:tav>
                                        <p:tav tm="50000">
                                          <p:val>
                                            <p:strVal val="#ppt_w+.3"/>
                                          </p:val>
                                        </p:tav>
                                        <p:tav tm="100000">
                                          <p:val>
                                            <p:strVal val="#ppt_w"/>
                                          </p:val>
                                        </p:tav>
                                      </p:tavLst>
                                    </p:anim>
                                    <p:anim calcmode="lin" valueType="num">
                                      <p:cBhvr>
                                        <p:cTn id="9" dur="3000" fill="hold"/>
                                        <p:tgtEl>
                                          <p:spTgt spid="31748"/>
                                        </p:tgtEl>
                                        <p:attrNameLst>
                                          <p:attrName>ppt_x</p:attrName>
                                        </p:attrNameLst>
                                      </p:cBhvr>
                                      <p:tavLst>
                                        <p:tav tm="0">
                                          <p:val>
                                            <p:strVal val="#ppt_x-.3"/>
                                          </p:val>
                                        </p:tav>
                                        <p:tav tm="50000">
                                          <p:val>
                                            <p:strVal val="#ppt_x"/>
                                          </p:val>
                                        </p:tav>
                                        <p:tav tm="100000">
                                          <p:val>
                                            <p:strVal val="#ppt_x"/>
                                          </p:val>
                                        </p:tav>
                                      </p:tavLst>
                                    </p:anim>
                                    <p:anim calcmode="lin" valueType="num">
                                      <p:cBhvr>
                                        <p:cTn id="10" dur="3000" fill="hold"/>
                                        <p:tgtEl>
                                          <p:spTgt spid="31748"/>
                                        </p:tgtEl>
                                        <p:attrNameLst>
                                          <p:attrName>ppt_y</p:attrName>
                                        </p:attrNameLst>
                                      </p:cBhvr>
                                      <p:tavLst>
                                        <p:tav tm="0">
                                          <p:val>
                                            <p:strVal val="#ppt_y"/>
                                          </p:val>
                                        </p:tav>
                                        <p:tav tm="100000">
                                          <p:val>
                                            <p:strVal val="#ppt_y"/>
                                          </p:val>
                                        </p:tav>
                                      </p:tavLst>
                                    </p:anim>
                                  </p:childTnLst>
                                </p:cTn>
                              </p:par>
                            </p:childTnLst>
                          </p:cTn>
                        </p:par>
                        <p:par>
                          <p:cTn id="11" fill="hold" nodeType="afterGroup">
                            <p:stCondLst>
                              <p:cond delay="3000"/>
                            </p:stCondLst>
                            <p:childTnLst>
                              <p:par>
                                <p:cTn id="12" presetID="6" presetClass="entr" presetSubtype="16" fill="hold" grpId="0" nodeType="afterEffect">
                                  <p:stCondLst>
                                    <p:cond delay="0"/>
                                  </p:stCondLst>
                                  <p:childTnLst>
                                    <p:set>
                                      <p:cBhvr>
                                        <p:cTn id="13" dur="1" fill="hold">
                                          <p:stCondLst>
                                            <p:cond delay="0"/>
                                          </p:stCondLst>
                                        </p:cTn>
                                        <p:tgtEl>
                                          <p:spTgt spid="31761"/>
                                        </p:tgtEl>
                                        <p:attrNameLst>
                                          <p:attrName>style.visibility</p:attrName>
                                        </p:attrNameLst>
                                      </p:cBhvr>
                                      <p:to>
                                        <p:strVal val="visible"/>
                                      </p:to>
                                    </p:set>
                                    <p:animEffect transition="in" filter="circle(in)">
                                      <p:cBhvr>
                                        <p:cTn id="14" dur="2000"/>
                                        <p:tgtEl>
                                          <p:spTgt spid="31761"/>
                                        </p:tgtEl>
                                      </p:cBhvr>
                                    </p:animEffect>
                                  </p:childTnLst>
                                </p:cTn>
                              </p:par>
                            </p:childTnLst>
                          </p:cTn>
                        </p:par>
                        <p:par>
                          <p:cTn id="15" fill="hold" nodeType="afterGroup">
                            <p:stCondLst>
                              <p:cond delay="5000"/>
                            </p:stCondLst>
                            <p:childTnLst>
                              <p:par>
                                <p:cTn id="16" presetID="23" presetClass="entr" presetSubtype="16" fill="hold" grpId="0" nodeType="afterEffect">
                                  <p:stCondLst>
                                    <p:cond delay="0"/>
                                  </p:stCondLst>
                                  <p:childTnLst>
                                    <p:set>
                                      <p:cBhvr>
                                        <p:cTn id="17" dur="1" fill="hold">
                                          <p:stCondLst>
                                            <p:cond delay="0"/>
                                          </p:stCondLst>
                                        </p:cTn>
                                        <p:tgtEl>
                                          <p:spTgt spid="31767"/>
                                        </p:tgtEl>
                                        <p:attrNameLst>
                                          <p:attrName>style.visibility</p:attrName>
                                        </p:attrNameLst>
                                      </p:cBhvr>
                                      <p:to>
                                        <p:strVal val="visible"/>
                                      </p:to>
                                    </p:set>
                                    <p:anim calcmode="lin" valueType="num">
                                      <p:cBhvr>
                                        <p:cTn id="18" dur="1000" fill="hold"/>
                                        <p:tgtEl>
                                          <p:spTgt spid="31767"/>
                                        </p:tgtEl>
                                        <p:attrNameLst>
                                          <p:attrName>ppt_w</p:attrName>
                                        </p:attrNameLst>
                                      </p:cBhvr>
                                      <p:tavLst>
                                        <p:tav tm="0">
                                          <p:val>
                                            <p:fltVal val="0"/>
                                          </p:val>
                                        </p:tav>
                                        <p:tav tm="100000">
                                          <p:val>
                                            <p:strVal val="#ppt_w"/>
                                          </p:val>
                                        </p:tav>
                                      </p:tavLst>
                                    </p:anim>
                                    <p:anim calcmode="lin" valueType="num">
                                      <p:cBhvr>
                                        <p:cTn id="19" dur="1000" fill="hold"/>
                                        <p:tgtEl>
                                          <p:spTgt spid="31767"/>
                                        </p:tgtEl>
                                        <p:attrNameLst>
                                          <p:attrName>ppt_h</p:attrName>
                                        </p:attrNameLst>
                                      </p:cBhvr>
                                      <p:tavLst>
                                        <p:tav tm="0">
                                          <p:val>
                                            <p:fltVal val="0"/>
                                          </p:val>
                                        </p:tav>
                                        <p:tav tm="100000">
                                          <p:val>
                                            <p:strVal val="#ppt_h"/>
                                          </p:val>
                                        </p:tav>
                                      </p:tavLst>
                                    </p:anim>
                                  </p:childTnLst>
                                </p:cTn>
                              </p:par>
                            </p:childTnLst>
                          </p:cTn>
                        </p:par>
                        <p:par>
                          <p:cTn id="20" fill="hold" nodeType="afterGroup">
                            <p:stCondLst>
                              <p:cond delay="6000"/>
                            </p:stCondLst>
                            <p:childTnLst>
                              <p:par>
                                <p:cTn id="21" presetID="16" presetClass="entr" presetSubtype="26" fill="hold" grpId="0" nodeType="afterEffect">
                                  <p:stCondLst>
                                    <p:cond delay="0"/>
                                  </p:stCondLst>
                                  <p:childTnLst>
                                    <p:set>
                                      <p:cBhvr>
                                        <p:cTn id="22" dur="1" fill="hold">
                                          <p:stCondLst>
                                            <p:cond delay="0"/>
                                          </p:stCondLst>
                                        </p:cTn>
                                        <p:tgtEl>
                                          <p:spTgt spid="31762"/>
                                        </p:tgtEl>
                                        <p:attrNameLst>
                                          <p:attrName>style.visibility</p:attrName>
                                        </p:attrNameLst>
                                      </p:cBhvr>
                                      <p:to>
                                        <p:strVal val="visible"/>
                                      </p:to>
                                    </p:set>
                                    <p:animEffect transition="in" filter="barn(inHorizontal)">
                                      <p:cBhvr>
                                        <p:cTn id="23" dur="2000"/>
                                        <p:tgtEl>
                                          <p:spTgt spid="31762"/>
                                        </p:tgtEl>
                                      </p:cBhvr>
                                    </p:animEffect>
                                  </p:childTnLst>
                                </p:cTn>
                              </p:par>
                            </p:childTnLst>
                          </p:cTn>
                        </p:par>
                        <p:par>
                          <p:cTn id="24" fill="hold" nodeType="afterGroup">
                            <p:stCondLst>
                              <p:cond delay="8000"/>
                            </p:stCondLst>
                            <p:childTnLst>
                              <p:par>
                                <p:cTn id="25" presetID="17" presetClass="entr" presetSubtype="10" fill="hold" grpId="0" nodeType="afterEffect">
                                  <p:stCondLst>
                                    <p:cond delay="0"/>
                                  </p:stCondLst>
                                  <p:childTnLst>
                                    <p:set>
                                      <p:cBhvr>
                                        <p:cTn id="26" dur="1" fill="hold">
                                          <p:stCondLst>
                                            <p:cond delay="0"/>
                                          </p:stCondLst>
                                        </p:cTn>
                                        <p:tgtEl>
                                          <p:spTgt spid="31770"/>
                                        </p:tgtEl>
                                        <p:attrNameLst>
                                          <p:attrName>style.visibility</p:attrName>
                                        </p:attrNameLst>
                                      </p:cBhvr>
                                      <p:to>
                                        <p:strVal val="visible"/>
                                      </p:to>
                                    </p:set>
                                    <p:anim calcmode="lin" valueType="num">
                                      <p:cBhvr>
                                        <p:cTn id="27" dur="1000" fill="hold"/>
                                        <p:tgtEl>
                                          <p:spTgt spid="31770"/>
                                        </p:tgtEl>
                                        <p:attrNameLst>
                                          <p:attrName>ppt_w</p:attrName>
                                        </p:attrNameLst>
                                      </p:cBhvr>
                                      <p:tavLst>
                                        <p:tav tm="0">
                                          <p:val>
                                            <p:fltVal val="0"/>
                                          </p:val>
                                        </p:tav>
                                        <p:tav tm="100000">
                                          <p:val>
                                            <p:strVal val="#ppt_w"/>
                                          </p:val>
                                        </p:tav>
                                      </p:tavLst>
                                    </p:anim>
                                    <p:anim calcmode="lin" valueType="num">
                                      <p:cBhvr>
                                        <p:cTn id="28" dur="1000" fill="hold"/>
                                        <p:tgtEl>
                                          <p:spTgt spid="31770"/>
                                        </p:tgtEl>
                                        <p:attrNameLst>
                                          <p:attrName>ppt_h</p:attrName>
                                        </p:attrNameLst>
                                      </p:cBhvr>
                                      <p:tavLst>
                                        <p:tav tm="0">
                                          <p:val>
                                            <p:strVal val="#ppt_h"/>
                                          </p:val>
                                        </p:tav>
                                        <p:tav tm="100000">
                                          <p:val>
                                            <p:strVal val="#ppt_h"/>
                                          </p:val>
                                        </p:tav>
                                      </p:tavLst>
                                    </p:anim>
                                  </p:childTnLst>
                                </p:cTn>
                              </p:par>
                            </p:childTnLst>
                          </p:cTn>
                        </p:par>
                        <p:par>
                          <p:cTn id="29" fill="hold" nodeType="afterGroup">
                            <p:stCondLst>
                              <p:cond delay="9000"/>
                            </p:stCondLst>
                            <p:childTnLst>
                              <p:par>
                                <p:cTn id="30" presetID="16" presetClass="entr" presetSubtype="26" fill="hold" grpId="0" nodeType="afterEffect">
                                  <p:stCondLst>
                                    <p:cond delay="0"/>
                                  </p:stCondLst>
                                  <p:childTnLst>
                                    <p:set>
                                      <p:cBhvr>
                                        <p:cTn id="31" dur="1" fill="hold">
                                          <p:stCondLst>
                                            <p:cond delay="0"/>
                                          </p:stCondLst>
                                        </p:cTn>
                                        <p:tgtEl>
                                          <p:spTgt spid="31765"/>
                                        </p:tgtEl>
                                        <p:attrNameLst>
                                          <p:attrName>style.visibility</p:attrName>
                                        </p:attrNameLst>
                                      </p:cBhvr>
                                      <p:to>
                                        <p:strVal val="visible"/>
                                      </p:to>
                                    </p:set>
                                    <p:animEffect transition="in" filter="barn(inHorizontal)">
                                      <p:cBhvr>
                                        <p:cTn id="32" dur="2000"/>
                                        <p:tgtEl>
                                          <p:spTgt spid="31765"/>
                                        </p:tgtEl>
                                      </p:cBhvr>
                                    </p:animEffect>
                                  </p:childTnLst>
                                </p:cTn>
                              </p:par>
                            </p:childTnLst>
                          </p:cTn>
                        </p:par>
                        <p:par>
                          <p:cTn id="33" fill="hold" nodeType="afterGroup">
                            <p:stCondLst>
                              <p:cond delay="11000"/>
                            </p:stCondLst>
                            <p:childTnLst>
                              <p:par>
                                <p:cTn id="34" presetID="17" presetClass="entr" presetSubtype="10" fill="hold" grpId="0" nodeType="afterEffect">
                                  <p:stCondLst>
                                    <p:cond delay="0"/>
                                  </p:stCondLst>
                                  <p:childTnLst>
                                    <p:set>
                                      <p:cBhvr>
                                        <p:cTn id="35" dur="1" fill="hold">
                                          <p:stCondLst>
                                            <p:cond delay="0"/>
                                          </p:stCondLst>
                                        </p:cTn>
                                        <p:tgtEl>
                                          <p:spTgt spid="31772"/>
                                        </p:tgtEl>
                                        <p:attrNameLst>
                                          <p:attrName>style.visibility</p:attrName>
                                        </p:attrNameLst>
                                      </p:cBhvr>
                                      <p:to>
                                        <p:strVal val="visible"/>
                                      </p:to>
                                    </p:set>
                                    <p:anim calcmode="lin" valueType="num">
                                      <p:cBhvr>
                                        <p:cTn id="36" dur="1000" fill="hold"/>
                                        <p:tgtEl>
                                          <p:spTgt spid="31772"/>
                                        </p:tgtEl>
                                        <p:attrNameLst>
                                          <p:attrName>ppt_w</p:attrName>
                                        </p:attrNameLst>
                                      </p:cBhvr>
                                      <p:tavLst>
                                        <p:tav tm="0">
                                          <p:val>
                                            <p:fltVal val="0"/>
                                          </p:val>
                                        </p:tav>
                                        <p:tav tm="100000">
                                          <p:val>
                                            <p:strVal val="#ppt_w"/>
                                          </p:val>
                                        </p:tav>
                                      </p:tavLst>
                                    </p:anim>
                                    <p:anim calcmode="lin" valueType="num">
                                      <p:cBhvr>
                                        <p:cTn id="37" dur="1000" fill="hold"/>
                                        <p:tgtEl>
                                          <p:spTgt spid="31772"/>
                                        </p:tgtEl>
                                        <p:attrNameLst>
                                          <p:attrName>ppt_h</p:attrName>
                                        </p:attrNameLst>
                                      </p:cBhvr>
                                      <p:tavLst>
                                        <p:tav tm="0">
                                          <p:val>
                                            <p:strVal val="#ppt_h"/>
                                          </p:val>
                                        </p:tav>
                                        <p:tav tm="100000">
                                          <p:val>
                                            <p:strVal val="#ppt_h"/>
                                          </p:val>
                                        </p:tav>
                                      </p:tavLst>
                                    </p:anim>
                                  </p:childTnLst>
                                </p:cTn>
                              </p:par>
                            </p:childTnLst>
                          </p:cTn>
                        </p:par>
                        <p:par>
                          <p:cTn id="38" fill="hold" nodeType="afterGroup">
                            <p:stCondLst>
                              <p:cond delay="12000"/>
                            </p:stCondLst>
                            <p:childTnLst>
                              <p:par>
                                <p:cTn id="39" presetID="16" presetClass="entr" presetSubtype="26" fill="hold" grpId="0" nodeType="afterEffect">
                                  <p:stCondLst>
                                    <p:cond delay="0"/>
                                  </p:stCondLst>
                                  <p:childTnLst>
                                    <p:set>
                                      <p:cBhvr>
                                        <p:cTn id="40" dur="1" fill="hold">
                                          <p:stCondLst>
                                            <p:cond delay="0"/>
                                          </p:stCondLst>
                                        </p:cTn>
                                        <p:tgtEl>
                                          <p:spTgt spid="31763"/>
                                        </p:tgtEl>
                                        <p:attrNameLst>
                                          <p:attrName>style.visibility</p:attrName>
                                        </p:attrNameLst>
                                      </p:cBhvr>
                                      <p:to>
                                        <p:strVal val="visible"/>
                                      </p:to>
                                    </p:set>
                                    <p:animEffect transition="in" filter="barn(inHorizontal)">
                                      <p:cBhvr>
                                        <p:cTn id="41" dur="2000"/>
                                        <p:tgtEl>
                                          <p:spTgt spid="31763"/>
                                        </p:tgtEl>
                                      </p:cBhvr>
                                    </p:animEffect>
                                  </p:childTnLst>
                                </p:cTn>
                              </p:par>
                            </p:childTnLst>
                          </p:cTn>
                        </p:par>
                        <p:par>
                          <p:cTn id="42" fill="hold" nodeType="afterGroup">
                            <p:stCondLst>
                              <p:cond delay="14000"/>
                            </p:stCondLst>
                            <p:childTnLst>
                              <p:par>
                                <p:cTn id="43" presetID="17" presetClass="entr" presetSubtype="10" fill="hold" grpId="0" nodeType="afterEffect">
                                  <p:stCondLst>
                                    <p:cond delay="0"/>
                                  </p:stCondLst>
                                  <p:childTnLst>
                                    <p:set>
                                      <p:cBhvr>
                                        <p:cTn id="44" dur="1" fill="hold">
                                          <p:stCondLst>
                                            <p:cond delay="0"/>
                                          </p:stCondLst>
                                        </p:cTn>
                                        <p:tgtEl>
                                          <p:spTgt spid="31771"/>
                                        </p:tgtEl>
                                        <p:attrNameLst>
                                          <p:attrName>style.visibility</p:attrName>
                                        </p:attrNameLst>
                                      </p:cBhvr>
                                      <p:to>
                                        <p:strVal val="visible"/>
                                      </p:to>
                                    </p:set>
                                    <p:anim calcmode="lin" valueType="num">
                                      <p:cBhvr>
                                        <p:cTn id="45" dur="1000" fill="hold"/>
                                        <p:tgtEl>
                                          <p:spTgt spid="31771"/>
                                        </p:tgtEl>
                                        <p:attrNameLst>
                                          <p:attrName>ppt_w</p:attrName>
                                        </p:attrNameLst>
                                      </p:cBhvr>
                                      <p:tavLst>
                                        <p:tav tm="0">
                                          <p:val>
                                            <p:fltVal val="0"/>
                                          </p:val>
                                        </p:tav>
                                        <p:tav tm="100000">
                                          <p:val>
                                            <p:strVal val="#ppt_w"/>
                                          </p:val>
                                        </p:tav>
                                      </p:tavLst>
                                    </p:anim>
                                    <p:anim calcmode="lin" valueType="num">
                                      <p:cBhvr>
                                        <p:cTn id="46" dur="1000" fill="hold"/>
                                        <p:tgtEl>
                                          <p:spTgt spid="31771"/>
                                        </p:tgtEl>
                                        <p:attrNameLst>
                                          <p:attrName>ppt_h</p:attrName>
                                        </p:attrNameLst>
                                      </p:cBhvr>
                                      <p:tavLst>
                                        <p:tav tm="0">
                                          <p:val>
                                            <p:strVal val="#ppt_h"/>
                                          </p:val>
                                        </p:tav>
                                        <p:tav tm="100000">
                                          <p:val>
                                            <p:strVal val="#ppt_h"/>
                                          </p:val>
                                        </p:tav>
                                      </p:tavLst>
                                    </p:anim>
                                  </p:childTnLst>
                                </p:cTn>
                              </p:par>
                            </p:childTnLst>
                          </p:cTn>
                        </p:par>
                        <p:par>
                          <p:cTn id="47" fill="hold" nodeType="afterGroup">
                            <p:stCondLst>
                              <p:cond delay="15000"/>
                            </p:stCondLst>
                            <p:childTnLst>
                              <p:par>
                                <p:cTn id="48" presetID="16" presetClass="entr" presetSubtype="26" fill="hold" grpId="0" nodeType="afterEffect">
                                  <p:stCondLst>
                                    <p:cond delay="0"/>
                                  </p:stCondLst>
                                  <p:childTnLst>
                                    <p:set>
                                      <p:cBhvr>
                                        <p:cTn id="49" dur="1" fill="hold">
                                          <p:stCondLst>
                                            <p:cond delay="0"/>
                                          </p:stCondLst>
                                        </p:cTn>
                                        <p:tgtEl>
                                          <p:spTgt spid="31766"/>
                                        </p:tgtEl>
                                        <p:attrNameLst>
                                          <p:attrName>style.visibility</p:attrName>
                                        </p:attrNameLst>
                                      </p:cBhvr>
                                      <p:to>
                                        <p:strVal val="visible"/>
                                      </p:to>
                                    </p:set>
                                    <p:animEffect transition="in" filter="barn(inHorizontal)">
                                      <p:cBhvr>
                                        <p:cTn id="50" dur="2000"/>
                                        <p:tgtEl>
                                          <p:spTgt spid="31766"/>
                                        </p:tgtEl>
                                      </p:cBhvr>
                                    </p:animEffect>
                                  </p:childTnLst>
                                </p:cTn>
                              </p:par>
                            </p:childTnLst>
                          </p:cTn>
                        </p:par>
                        <p:par>
                          <p:cTn id="51" fill="hold" nodeType="afterGroup">
                            <p:stCondLst>
                              <p:cond delay="17000"/>
                            </p:stCondLst>
                            <p:childTnLst>
                              <p:par>
                                <p:cTn id="52" presetID="17" presetClass="entr" presetSubtype="10" fill="hold" grpId="0" nodeType="afterEffect">
                                  <p:stCondLst>
                                    <p:cond delay="0"/>
                                  </p:stCondLst>
                                  <p:childTnLst>
                                    <p:set>
                                      <p:cBhvr>
                                        <p:cTn id="53" dur="1" fill="hold">
                                          <p:stCondLst>
                                            <p:cond delay="0"/>
                                          </p:stCondLst>
                                        </p:cTn>
                                        <p:tgtEl>
                                          <p:spTgt spid="31773"/>
                                        </p:tgtEl>
                                        <p:attrNameLst>
                                          <p:attrName>style.visibility</p:attrName>
                                        </p:attrNameLst>
                                      </p:cBhvr>
                                      <p:to>
                                        <p:strVal val="visible"/>
                                      </p:to>
                                    </p:set>
                                    <p:anim calcmode="lin" valueType="num">
                                      <p:cBhvr>
                                        <p:cTn id="54" dur="1000" fill="hold"/>
                                        <p:tgtEl>
                                          <p:spTgt spid="31773"/>
                                        </p:tgtEl>
                                        <p:attrNameLst>
                                          <p:attrName>ppt_w</p:attrName>
                                        </p:attrNameLst>
                                      </p:cBhvr>
                                      <p:tavLst>
                                        <p:tav tm="0">
                                          <p:val>
                                            <p:fltVal val="0"/>
                                          </p:val>
                                        </p:tav>
                                        <p:tav tm="100000">
                                          <p:val>
                                            <p:strVal val="#ppt_w"/>
                                          </p:val>
                                        </p:tav>
                                      </p:tavLst>
                                    </p:anim>
                                    <p:anim calcmode="lin" valueType="num">
                                      <p:cBhvr>
                                        <p:cTn id="55" dur="1000" fill="hold"/>
                                        <p:tgtEl>
                                          <p:spTgt spid="31773"/>
                                        </p:tgtEl>
                                        <p:attrNameLst>
                                          <p:attrName>ppt_h</p:attrName>
                                        </p:attrNameLst>
                                      </p:cBhvr>
                                      <p:tavLst>
                                        <p:tav tm="0">
                                          <p:val>
                                            <p:strVal val="#ppt_h"/>
                                          </p:val>
                                        </p:tav>
                                        <p:tav tm="100000">
                                          <p:val>
                                            <p:strVal val="#ppt_h"/>
                                          </p:val>
                                        </p:tav>
                                      </p:tavLst>
                                    </p:anim>
                                  </p:childTnLst>
                                </p:cTn>
                              </p:par>
                            </p:childTnLst>
                          </p:cTn>
                        </p:par>
                        <p:par>
                          <p:cTn id="56" fill="hold" nodeType="afterGroup">
                            <p:stCondLst>
                              <p:cond delay="18000"/>
                            </p:stCondLst>
                            <p:childTnLst>
                              <p:par>
                                <p:cTn id="57" presetID="16" presetClass="entr" presetSubtype="26" fill="hold" grpId="0" nodeType="afterEffect">
                                  <p:stCondLst>
                                    <p:cond delay="0"/>
                                  </p:stCondLst>
                                  <p:childTnLst>
                                    <p:set>
                                      <p:cBhvr>
                                        <p:cTn id="58" dur="1" fill="hold">
                                          <p:stCondLst>
                                            <p:cond delay="0"/>
                                          </p:stCondLst>
                                        </p:cTn>
                                        <p:tgtEl>
                                          <p:spTgt spid="31764"/>
                                        </p:tgtEl>
                                        <p:attrNameLst>
                                          <p:attrName>style.visibility</p:attrName>
                                        </p:attrNameLst>
                                      </p:cBhvr>
                                      <p:to>
                                        <p:strVal val="visible"/>
                                      </p:to>
                                    </p:set>
                                    <p:animEffect transition="in" filter="barn(inHorizontal)">
                                      <p:cBhvr>
                                        <p:cTn id="59" dur="2000"/>
                                        <p:tgtEl>
                                          <p:spTgt spid="317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animBg="1"/>
      <p:bldP spid="31761" grpId="0" animBg="1"/>
      <p:bldP spid="31762" grpId="0" animBg="1"/>
      <p:bldP spid="31763" grpId="0" animBg="1"/>
      <p:bldP spid="31764" grpId="0" animBg="1"/>
      <p:bldP spid="31765" grpId="0" animBg="1"/>
      <p:bldP spid="31766" grpId="0" animBg="1"/>
      <p:bldP spid="31767" grpId="0" animBg="1"/>
      <p:bldP spid="31770" grpId="0" animBg="1"/>
      <p:bldP spid="31771" grpId="0" animBg="1"/>
      <p:bldP spid="31772" grpId="0" animBg="1"/>
      <p:bldP spid="3177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WordArt 4" descr="Зеленый мрамор"/>
          <p:cNvSpPr>
            <a:spLocks noChangeArrowheads="1" noChangeShapeType="1" noTextEdit="1"/>
          </p:cNvSpPr>
          <p:nvPr/>
        </p:nvSpPr>
        <p:spPr bwMode="auto">
          <a:xfrm>
            <a:off x="1042988" y="0"/>
            <a:ext cx="7345362" cy="11620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ru-RU" sz="4000" kern="10">
                <a:blipFill dpi="0" rotWithShape="1">
                  <a:blip r:embed="rId2"/>
                  <a:srcRect/>
                  <a:tile tx="0" ty="0" sx="100000" sy="100000" flip="none" algn="tl"/>
                </a:blipFill>
                <a:effectLst>
                  <a:outerShdw dist="45791" dir="2021404" algn="ctr" rotWithShape="0">
                    <a:srgbClr val="B2B2B2">
                      <a:alpha val="80000"/>
                    </a:srgbClr>
                  </a:outerShdw>
                </a:effectLst>
                <a:latin typeface="Times New Roman"/>
                <a:cs typeface="Times New Roman"/>
              </a:rPr>
              <a:t>Сомонийлар даврида </a:t>
            </a:r>
          </a:p>
          <a:p>
            <a:r>
              <a:rPr lang="ru-RU" sz="4000" kern="10">
                <a:blipFill dpi="0" rotWithShape="1">
                  <a:blip r:embed="rId2"/>
                  <a:srcRect/>
                  <a:tile tx="0" ty="0" sx="100000" sy="100000" flip="none" algn="tl"/>
                </a:blipFill>
                <a:effectLst>
                  <a:outerShdw dist="45791" dir="2021404" algn="ctr" rotWithShape="0">
                    <a:srgbClr val="B2B2B2">
                      <a:alpha val="80000"/>
                    </a:srgbClr>
                  </a:outerShdw>
                </a:effectLst>
                <a:latin typeface="Times New Roman"/>
                <a:cs typeface="Times New Roman"/>
              </a:rPr>
              <a:t>девон (вазирлик) тизими</a:t>
            </a:r>
          </a:p>
        </p:txBody>
      </p:sp>
      <p:sp>
        <p:nvSpPr>
          <p:cNvPr id="34821" name="WordArt 5" descr="Коричневый мрамор"/>
          <p:cNvSpPr>
            <a:spLocks noChangeArrowheads="1" noChangeShapeType="1" noTextEdit="1"/>
          </p:cNvSpPr>
          <p:nvPr/>
        </p:nvSpPr>
        <p:spPr bwMode="auto">
          <a:xfrm rot="5400000">
            <a:off x="-1560512" y="3465513"/>
            <a:ext cx="4943475" cy="695325"/>
          </a:xfrm>
          <a:prstGeom prst="rect">
            <a:avLst/>
          </a:prstGeom>
          <a:extLst>
            <a:ext uri="{AF507438-7753-43E0-B8FC-AC1667EBCBE1}">
              <a14:hiddenEffects xmlns:a14="http://schemas.microsoft.com/office/drawing/2010/main">
                <a:effectLst/>
              </a14:hiddenEffects>
            </a:ext>
          </a:extLst>
        </p:spPr>
        <p:txBody>
          <a:bodyPr vert="wordArtVert"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fontAlgn="auto"/>
            <a:r>
              <a:rPr lang="ru-RU" sz="3600" kern="10">
                <a:ln w="9525">
                  <a:round/>
                  <a:headEnd/>
                  <a:tailEnd/>
                </a:ln>
                <a:blipFill dpi="0" rotWithShape="1">
                  <a:blip r:embed="rId3"/>
                  <a:srcRect/>
                  <a:tile tx="0" ty="0" sx="100000" sy="100000" flip="none" algn="tl"/>
                </a:blipFill>
                <a:latin typeface="Times New Roman"/>
                <a:cs typeface="Times New Roman"/>
              </a:rPr>
              <a:t>Д Е В О Н Л А Р</a:t>
            </a:r>
          </a:p>
        </p:txBody>
      </p:sp>
      <p:sp>
        <p:nvSpPr>
          <p:cNvPr id="34822" name="Text Box 6" descr="Каштан"/>
          <p:cNvSpPr txBox="1">
            <a:spLocks noChangeArrowheads="1"/>
          </p:cNvSpPr>
          <p:nvPr/>
        </p:nvSpPr>
        <p:spPr bwMode="auto">
          <a:xfrm>
            <a:off x="2051050" y="1268413"/>
            <a:ext cx="6624638" cy="396875"/>
          </a:xfrm>
          <a:prstGeom prst="rect">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uz-Cyrl-UZ" sz="2000"/>
              <a:t>Бош вазир девони –“хўжа бузург”</a:t>
            </a:r>
            <a:endParaRPr lang="ru-RU" sz="2000"/>
          </a:p>
        </p:txBody>
      </p:sp>
      <p:sp>
        <p:nvSpPr>
          <p:cNvPr id="34823" name="Text Box 7" descr="Каштан"/>
          <p:cNvSpPr txBox="1">
            <a:spLocks noChangeArrowheads="1"/>
          </p:cNvSpPr>
          <p:nvPr/>
        </p:nvSpPr>
        <p:spPr bwMode="auto">
          <a:xfrm>
            <a:off x="2051050" y="1736725"/>
            <a:ext cx="6624638" cy="396875"/>
          </a:xfrm>
          <a:prstGeom prst="rect">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uz-Cyrl-UZ" sz="2000"/>
              <a:t>Молия ишлари девони-“мустауфий девон”</a:t>
            </a:r>
            <a:endParaRPr lang="ru-RU" sz="2000"/>
          </a:p>
        </p:txBody>
      </p:sp>
      <p:sp>
        <p:nvSpPr>
          <p:cNvPr id="34824" name="Text Box 8" descr="Каштан"/>
          <p:cNvSpPr txBox="1">
            <a:spLocks noChangeArrowheads="1"/>
          </p:cNvSpPr>
          <p:nvPr/>
        </p:nvSpPr>
        <p:spPr bwMode="auto">
          <a:xfrm>
            <a:off x="2051050" y="2205038"/>
            <a:ext cx="6624638" cy="701675"/>
          </a:xfrm>
          <a:prstGeom prst="rect">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uz-Cyrl-UZ" sz="2000"/>
              <a:t>Давлат расмий ҳужжатларини ишлаб чиқиш девони -“Девон Амир-ал-мулк” ёки “ал-расаи”</a:t>
            </a:r>
            <a:endParaRPr lang="ru-RU" sz="2000"/>
          </a:p>
        </p:txBody>
      </p:sp>
      <p:sp>
        <p:nvSpPr>
          <p:cNvPr id="34825" name="Text Box 9" descr="Каштан"/>
          <p:cNvSpPr txBox="1">
            <a:spLocks noChangeArrowheads="1"/>
          </p:cNvSpPr>
          <p:nvPr/>
        </p:nvSpPr>
        <p:spPr bwMode="auto">
          <a:xfrm>
            <a:off x="2051050" y="2960688"/>
            <a:ext cx="6624638" cy="396875"/>
          </a:xfrm>
          <a:prstGeom prst="rect">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uz-Cyrl-UZ" sz="2000"/>
              <a:t>Соқчилар бошлиғи девони –“Соҳиб аш-шурат”</a:t>
            </a:r>
            <a:endParaRPr lang="ru-RU" sz="2000"/>
          </a:p>
        </p:txBody>
      </p:sp>
      <p:sp>
        <p:nvSpPr>
          <p:cNvPr id="34826" name="Text Box 10" descr="Каштан"/>
          <p:cNvSpPr txBox="1">
            <a:spLocks noChangeArrowheads="1"/>
          </p:cNvSpPr>
          <p:nvPr/>
        </p:nvSpPr>
        <p:spPr bwMode="auto">
          <a:xfrm>
            <a:off x="2051050" y="3429000"/>
            <a:ext cx="6624638" cy="396875"/>
          </a:xfrm>
          <a:prstGeom prst="rect">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uz-Cyrl-UZ" sz="2000"/>
              <a:t>Хат-хабарлар мутассадиси –“соҳиб ал-борид”</a:t>
            </a:r>
            <a:endParaRPr lang="ru-RU" sz="2000"/>
          </a:p>
        </p:txBody>
      </p:sp>
      <p:sp>
        <p:nvSpPr>
          <p:cNvPr id="34827" name="Text Box 11" descr="Каштан"/>
          <p:cNvSpPr txBox="1">
            <a:spLocks noChangeArrowheads="1"/>
          </p:cNvSpPr>
          <p:nvPr/>
        </p:nvSpPr>
        <p:spPr bwMode="auto">
          <a:xfrm>
            <a:off x="2051050" y="3895725"/>
            <a:ext cx="6624638" cy="396875"/>
          </a:xfrm>
          <a:prstGeom prst="rect">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uz-Cyrl-UZ" sz="2000"/>
              <a:t>Сарой иш бошқарувчиси–“мушриф”</a:t>
            </a:r>
          </a:p>
        </p:txBody>
      </p:sp>
      <p:sp>
        <p:nvSpPr>
          <p:cNvPr id="34828" name="Text Box 12" descr="Каштан"/>
          <p:cNvSpPr txBox="1">
            <a:spLocks noChangeArrowheads="1"/>
          </p:cNvSpPr>
          <p:nvPr/>
        </p:nvSpPr>
        <p:spPr bwMode="auto">
          <a:xfrm>
            <a:off x="2051050" y="4365625"/>
            <a:ext cx="6624638" cy="396875"/>
          </a:xfrm>
          <a:prstGeom prst="rect">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uz-Cyrl-UZ" sz="2000"/>
              <a:t>Давлат мулклари девони</a:t>
            </a:r>
          </a:p>
        </p:txBody>
      </p:sp>
      <p:sp>
        <p:nvSpPr>
          <p:cNvPr id="34829" name="Text Box 13" descr="Каштан"/>
          <p:cNvSpPr txBox="1">
            <a:spLocks noChangeArrowheads="1"/>
          </p:cNvSpPr>
          <p:nvPr/>
        </p:nvSpPr>
        <p:spPr bwMode="auto">
          <a:xfrm>
            <a:off x="2051050" y="4797425"/>
            <a:ext cx="6624638" cy="1006475"/>
          </a:xfrm>
          <a:prstGeom prst="rect">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uz-Cyrl-UZ" sz="2000"/>
              <a:t>"Мухтасиба” девони –бозорларни, сотувчиларни, қадоқбошиларнинг оғирлигини, бозордаги молларнинг нархи, сифатини назорат қилган</a:t>
            </a:r>
          </a:p>
        </p:txBody>
      </p:sp>
      <p:sp>
        <p:nvSpPr>
          <p:cNvPr id="34830" name="Text Box 14" descr="Каштан"/>
          <p:cNvSpPr txBox="1">
            <a:spLocks noChangeArrowheads="1"/>
          </p:cNvSpPr>
          <p:nvPr/>
        </p:nvSpPr>
        <p:spPr bwMode="auto">
          <a:xfrm>
            <a:off x="2051050" y="5876925"/>
            <a:ext cx="6624638" cy="396875"/>
          </a:xfrm>
          <a:prstGeom prst="rect">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uz-Cyrl-UZ" sz="2000"/>
              <a:t>“Вақф”лар девони</a:t>
            </a:r>
          </a:p>
        </p:txBody>
      </p:sp>
      <p:sp>
        <p:nvSpPr>
          <p:cNvPr id="34831" name="Text Box 15" descr="Каштан"/>
          <p:cNvSpPr txBox="1">
            <a:spLocks noChangeArrowheads="1"/>
          </p:cNvSpPr>
          <p:nvPr/>
        </p:nvSpPr>
        <p:spPr bwMode="auto">
          <a:xfrm>
            <a:off x="2051050" y="6345238"/>
            <a:ext cx="6624638" cy="396875"/>
          </a:xfrm>
          <a:prstGeom prst="rect">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uz-Cyrl-UZ" sz="2000"/>
              <a:t>Қозилик ишлари девони-“қози аз-зия”</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4820"/>
                                        </p:tgtEl>
                                        <p:attrNameLst>
                                          <p:attrName>style.visibility</p:attrName>
                                        </p:attrNameLst>
                                      </p:cBhvr>
                                      <p:to>
                                        <p:strVal val="visible"/>
                                      </p:to>
                                    </p:set>
                                    <p:animEffect transition="in" filter="fade">
                                      <p:cBhvr>
                                        <p:cTn id="7" dur="5000"/>
                                        <p:tgtEl>
                                          <p:spTgt spid="34820"/>
                                        </p:tgtEl>
                                      </p:cBhvr>
                                    </p:animEffect>
                                    <p:anim calcmode="lin" valueType="num">
                                      <p:cBhvr>
                                        <p:cTn id="8" dur="5000" fill="hold"/>
                                        <p:tgtEl>
                                          <p:spTgt spid="34820"/>
                                        </p:tgtEl>
                                        <p:attrNameLst>
                                          <p:attrName>ppt_x</p:attrName>
                                        </p:attrNameLst>
                                      </p:cBhvr>
                                      <p:tavLst>
                                        <p:tav tm="0">
                                          <p:val>
                                            <p:strVal val="#ppt_x"/>
                                          </p:val>
                                        </p:tav>
                                        <p:tav tm="100000">
                                          <p:val>
                                            <p:strVal val="#ppt_x"/>
                                          </p:val>
                                        </p:tav>
                                      </p:tavLst>
                                    </p:anim>
                                    <p:anim calcmode="lin" valueType="num">
                                      <p:cBhvr>
                                        <p:cTn id="9" dur="4500" decel="100000" fill="hold"/>
                                        <p:tgtEl>
                                          <p:spTgt spid="34820"/>
                                        </p:tgtEl>
                                        <p:attrNameLst>
                                          <p:attrName>ppt_y</p:attrName>
                                        </p:attrNameLst>
                                      </p:cBhvr>
                                      <p:tavLst>
                                        <p:tav tm="0">
                                          <p:val>
                                            <p:strVal val="#ppt_y+1"/>
                                          </p:val>
                                        </p:tav>
                                        <p:tav tm="100000">
                                          <p:val>
                                            <p:strVal val="#ppt_y-.03"/>
                                          </p:val>
                                        </p:tav>
                                      </p:tavLst>
                                    </p:anim>
                                    <p:anim calcmode="lin" valueType="num">
                                      <p:cBhvr>
                                        <p:cTn id="10" dur="500" accel="100000" fill="hold">
                                          <p:stCondLst>
                                            <p:cond delay="4500"/>
                                          </p:stCondLst>
                                        </p:cTn>
                                        <p:tgtEl>
                                          <p:spTgt spid="34820"/>
                                        </p:tgtEl>
                                        <p:attrNameLst>
                                          <p:attrName>ppt_y</p:attrName>
                                        </p:attrNameLst>
                                      </p:cBhvr>
                                      <p:tavLst>
                                        <p:tav tm="0">
                                          <p:val>
                                            <p:strVal val="#ppt_y-.03"/>
                                          </p:val>
                                        </p:tav>
                                        <p:tav tm="100000">
                                          <p:val>
                                            <p:strVal val="#ppt_y"/>
                                          </p:val>
                                        </p:tav>
                                      </p:tavLst>
                                    </p:anim>
                                  </p:childTnLst>
                                </p:cTn>
                              </p:par>
                            </p:childTnLst>
                          </p:cTn>
                        </p:par>
                        <p:par>
                          <p:cTn id="11" fill="hold" nodeType="afterGroup">
                            <p:stCondLst>
                              <p:cond delay="5000"/>
                            </p:stCondLst>
                            <p:childTnLst>
                              <p:par>
                                <p:cTn id="12" presetID="54" presetClass="entr" presetSubtype="0" accel="100000" fill="hold" grpId="0" nodeType="afterEffect">
                                  <p:stCondLst>
                                    <p:cond delay="0"/>
                                  </p:stCondLst>
                                  <p:childTnLst>
                                    <p:set>
                                      <p:cBhvr>
                                        <p:cTn id="13" dur="1" fill="hold">
                                          <p:stCondLst>
                                            <p:cond delay="0"/>
                                          </p:stCondLst>
                                        </p:cTn>
                                        <p:tgtEl>
                                          <p:spTgt spid="34821"/>
                                        </p:tgtEl>
                                        <p:attrNameLst>
                                          <p:attrName>style.visibility</p:attrName>
                                        </p:attrNameLst>
                                      </p:cBhvr>
                                      <p:to>
                                        <p:strVal val="visible"/>
                                      </p:to>
                                    </p:set>
                                    <p:anim calcmode="lin" valueType="num">
                                      <p:cBhvr>
                                        <p:cTn id="14" dur="2000" fill="hold"/>
                                        <p:tgtEl>
                                          <p:spTgt spid="34821"/>
                                        </p:tgtEl>
                                        <p:attrNameLst>
                                          <p:attrName>ppt_w</p:attrName>
                                        </p:attrNameLst>
                                      </p:cBhvr>
                                      <p:tavLst>
                                        <p:tav tm="0">
                                          <p:val>
                                            <p:strVal val="#ppt_w*0.05"/>
                                          </p:val>
                                        </p:tav>
                                        <p:tav tm="100000">
                                          <p:val>
                                            <p:strVal val="#ppt_w"/>
                                          </p:val>
                                        </p:tav>
                                      </p:tavLst>
                                    </p:anim>
                                    <p:anim calcmode="lin" valueType="num">
                                      <p:cBhvr>
                                        <p:cTn id="15" dur="2000" fill="hold"/>
                                        <p:tgtEl>
                                          <p:spTgt spid="34821"/>
                                        </p:tgtEl>
                                        <p:attrNameLst>
                                          <p:attrName>ppt_h</p:attrName>
                                        </p:attrNameLst>
                                      </p:cBhvr>
                                      <p:tavLst>
                                        <p:tav tm="0">
                                          <p:val>
                                            <p:strVal val="#ppt_h"/>
                                          </p:val>
                                        </p:tav>
                                        <p:tav tm="100000">
                                          <p:val>
                                            <p:strVal val="#ppt_h"/>
                                          </p:val>
                                        </p:tav>
                                      </p:tavLst>
                                    </p:anim>
                                    <p:anim calcmode="lin" valueType="num">
                                      <p:cBhvr>
                                        <p:cTn id="16" dur="2000" fill="hold"/>
                                        <p:tgtEl>
                                          <p:spTgt spid="34821"/>
                                        </p:tgtEl>
                                        <p:attrNameLst>
                                          <p:attrName>ppt_x</p:attrName>
                                        </p:attrNameLst>
                                      </p:cBhvr>
                                      <p:tavLst>
                                        <p:tav tm="0">
                                          <p:val>
                                            <p:strVal val="#ppt_x-.2"/>
                                          </p:val>
                                        </p:tav>
                                        <p:tav tm="100000">
                                          <p:val>
                                            <p:strVal val="#ppt_x"/>
                                          </p:val>
                                        </p:tav>
                                      </p:tavLst>
                                    </p:anim>
                                    <p:anim calcmode="lin" valueType="num">
                                      <p:cBhvr>
                                        <p:cTn id="17" dur="2000" fill="hold"/>
                                        <p:tgtEl>
                                          <p:spTgt spid="34821"/>
                                        </p:tgtEl>
                                        <p:attrNameLst>
                                          <p:attrName>ppt_y</p:attrName>
                                        </p:attrNameLst>
                                      </p:cBhvr>
                                      <p:tavLst>
                                        <p:tav tm="0">
                                          <p:val>
                                            <p:strVal val="#ppt_y"/>
                                          </p:val>
                                        </p:tav>
                                        <p:tav tm="100000">
                                          <p:val>
                                            <p:strVal val="#ppt_y"/>
                                          </p:val>
                                        </p:tav>
                                      </p:tavLst>
                                    </p:anim>
                                    <p:animEffect transition="in" filter="fade">
                                      <p:cBhvr>
                                        <p:cTn id="18" dur="2000"/>
                                        <p:tgtEl>
                                          <p:spTgt spid="34821"/>
                                        </p:tgtEl>
                                      </p:cBhvr>
                                    </p:animEffect>
                                  </p:childTnLst>
                                </p:cTn>
                              </p:par>
                            </p:childTnLst>
                          </p:cTn>
                        </p:par>
                        <p:par>
                          <p:cTn id="19" fill="hold" nodeType="afterGroup">
                            <p:stCondLst>
                              <p:cond delay="7000"/>
                            </p:stCondLst>
                            <p:childTnLst>
                              <p:par>
                                <p:cTn id="20" presetID="7" presetClass="entr" presetSubtype="4" fill="hold" grpId="0" nodeType="afterEffect">
                                  <p:stCondLst>
                                    <p:cond delay="0"/>
                                  </p:stCondLst>
                                  <p:childTnLst>
                                    <p:set>
                                      <p:cBhvr>
                                        <p:cTn id="21" dur="1" fill="hold">
                                          <p:stCondLst>
                                            <p:cond delay="0"/>
                                          </p:stCondLst>
                                        </p:cTn>
                                        <p:tgtEl>
                                          <p:spTgt spid="34822"/>
                                        </p:tgtEl>
                                        <p:attrNameLst>
                                          <p:attrName>style.visibility</p:attrName>
                                        </p:attrNameLst>
                                      </p:cBhvr>
                                      <p:to>
                                        <p:strVal val="visible"/>
                                      </p:to>
                                    </p:set>
                                    <p:anim calcmode="lin" valueType="num">
                                      <p:cBhvr additive="base">
                                        <p:cTn id="22" dur="2000" fill="hold"/>
                                        <p:tgtEl>
                                          <p:spTgt spid="34822"/>
                                        </p:tgtEl>
                                        <p:attrNameLst>
                                          <p:attrName>ppt_x</p:attrName>
                                        </p:attrNameLst>
                                      </p:cBhvr>
                                      <p:tavLst>
                                        <p:tav tm="0">
                                          <p:val>
                                            <p:strVal val="#ppt_x"/>
                                          </p:val>
                                        </p:tav>
                                        <p:tav tm="100000">
                                          <p:val>
                                            <p:strVal val="#ppt_x"/>
                                          </p:val>
                                        </p:tav>
                                      </p:tavLst>
                                    </p:anim>
                                    <p:anim calcmode="lin" valueType="num">
                                      <p:cBhvr additive="base">
                                        <p:cTn id="23" dur="2000" fill="hold"/>
                                        <p:tgtEl>
                                          <p:spTgt spid="34822"/>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9000"/>
                            </p:stCondLst>
                            <p:childTnLst>
                              <p:par>
                                <p:cTn id="25" presetID="7" presetClass="entr" presetSubtype="4" fill="hold" grpId="0" nodeType="afterEffect">
                                  <p:stCondLst>
                                    <p:cond delay="0"/>
                                  </p:stCondLst>
                                  <p:childTnLst>
                                    <p:set>
                                      <p:cBhvr>
                                        <p:cTn id="26" dur="1" fill="hold">
                                          <p:stCondLst>
                                            <p:cond delay="0"/>
                                          </p:stCondLst>
                                        </p:cTn>
                                        <p:tgtEl>
                                          <p:spTgt spid="34823"/>
                                        </p:tgtEl>
                                        <p:attrNameLst>
                                          <p:attrName>style.visibility</p:attrName>
                                        </p:attrNameLst>
                                      </p:cBhvr>
                                      <p:to>
                                        <p:strVal val="visible"/>
                                      </p:to>
                                    </p:set>
                                    <p:anim calcmode="lin" valueType="num">
                                      <p:cBhvr additive="base">
                                        <p:cTn id="27" dur="2000" fill="hold"/>
                                        <p:tgtEl>
                                          <p:spTgt spid="34823"/>
                                        </p:tgtEl>
                                        <p:attrNameLst>
                                          <p:attrName>ppt_x</p:attrName>
                                        </p:attrNameLst>
                                      </p:cBhvr>
                                      <p:tavLst>
                                        <p:tav tm="0">
                                          <p:val>
                                            <p:strVal val="#ppt_x"/>
                                          </p:val>
                                        </p:tav>
                                        <p:tav tm="100000">
                                          <p:val>
                                            <p:strVal val="#ppt_x"/>
                                          </p:val>
                                        </p:tav>
                                      </p:tavLst>
                                    </p:anim>
                                    <p:anim calcmode="lin" valueType="num">
                                      <p:cBhvr additive="base">
                                        <p:cTn id="28" dur="2000" fill="hold"/>
                                        <p:tgtEl>
                                          <p:spTgt spid="34823"/>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1000"/>
                            </p:stCondLst>
                            <p:childTnLst>
                              <p:par>
                                <p:cTn id="30" presetID="7" presetClass="entr" presetSubtype="4" fill="hold" grpId="0" nodeType="afterEffect">
                                  <p:stCondLst>
                                    <p:cond delay="0"/>
                                  </p:stCondLst>
                                  <p:childTnLst>
                                    <p:set>
                                      <p:cBhvr>
                                        <p:cTn id="31" dur="1" fill="hold">
                                          <p:stCondLst>
                                            <p:cond delay="0"/>
                                          </p:stCondLst>
                                        </p:cTn>
                                        <p:tgtEl>
                                          <p:spTgt spid="34824"/>
                                        </p:tgtEl>
                                        <p:attrNameLst>
                                          <p:attrName>style.visibility</p:attrName>
                                        </p:attrNameLst>
                                      </p:cBhvr>
                                      <p:to>
                                        <p:strVal val="visible"/>
                                      </p:to>
                                    </p:set>
                                    <p:anim calcmode="lin" valueType="num">
                                      <p:cBhvr additive="base">
                                        <p:cTn id="32" dur="2000" fill="hold"/>
                                        <p:tgtEl>
                                          <p:spTgt spid="34824"/>
                                        </p:tgtEl>
                                        <p:attrNameLst>
                                          <p:attrName>ppt_x</p:attrName>
                                        </p:attrNameLst>
                                      </p:cBhvr>
                                      <p:tavLst>
                                        <p:tav tm="0">
                                          <p:val>
                                            <p:strVal val="#ppt_x"/>
                                          </p:val>
                                        </p:tav>
                                        <p:tav tm="100000">
                                          <p:val>
                                            <p:strVal val="#ppt_x"/>
                                          </p:val>
                                        </p:tav>
                                      </p:tavLst>
                                    </p:anim>
                                    <p:anim calcmode="lin" valueType="num">
                                      <p:cBhvr additive="base">
                                        <p:cTn id="33" dur="2000" fill="hold"/>
                                        <p:tgtEl>
                                          <p:spTgt spid="34824"/>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13000"/>
                            </p:stCondLst>
                            <p:childTnLst>
                              <p:par>
                                <p:cTn id="35" presetID="7" presetClass="entr" presetSubtype="4" fill="hold" grpId="0" nodeType="afterEffect">
                                  <p:stCondLst>
                                    <p:cond delay="0"/>
                                  </p:stCondLst>
                                  <p:childTnLst>
                                    <p:set>
                                      <p:cBhvr>
                                        <p:cTn id="36" dur="1" fill="hold">
                                          <p:stCondLst>
                                            <p:cond delay="0"/>
                                          </p:stCondLst>
                                        </p:cTn>
                                        <p:tgtEl>
                                          <p:spTgt spid="34825"/>
                                        </p:tgtEl>
                                        <p:attrNameLst>
                                          <p:attrName>style.visibility</p:attrName>
                                        </p:attrNameLst>
                                      </p:cBhvr>
                                      <p:to>
                                        <p:strVal val="visible"/>
                                      </p:to>
                                    </p:set>
                                    <p:anim calcmode="lin" valueType="num">
                                      <p:cBhvr additive="base">
                                        <p:cTn id="37" dur="2000" fill="hold"/>
                                        <p:tgtEl>
                                          <p:spTgt spid="34825"/>
                                        </p:tgtEl>
                                        <p:attrNameLst>
                                          <p:attrName>ppt_x</p:attrName>
                                        </p:attrNameLst>
                                      </p:cBhvr>
                                      <p:tavLst>
                                        <p:tav tm="0">
                                          <p:val>
                                            <p:strVal val="#ppt_x"/>
                                          </p:val>
                                        </p:tav>
                                        <p:tav tm="100000">
                                          <p:val>
                                            <p:strVal val="#ppt_x"/>
                                          </p:val>
                                        </p:tav>
                                      </p:tavLst>
                                    </p:anim>
                                    <p:anim calcmode="lin" valueType="num">
                                      <p:cBhvr additive="base">
                                        <p:cTn id="38" dur="2000" fill="hold"/>
                                        <p:tgtEl>
                                          <p:spTgt spid="34825"/>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15000"/>
                            </p:stCondLst>
                            <p:childTnLst>
                              <p:par>
                                <p:cTn id="40" presetID="7" presetClass="entr" presetSubtype="4" fill="hold" grpId="0" nodeType="afterEffect">
                                  <p:stCondLst>
                                    <p:cond delay="0"/>
                                  </p:stCondLst>
                                  <p:childTnLst>
                                    <p:set>
                                      <p:cBhvr>
                                        <p:cTn id="41" dur="1" fill="hold">
                                          <p:stCondLst>
                                            <p:cond delay="0"/>
                                          </p:stCondLst>
                                        </p:cTn>
                                        <p:tgtEl>
                                          <p:spTgt spid="34826"/>
                                        </p:tgtEl>
                                        <p:attrNameLst>
                                          <p:attrName>style.visibility</p:attrName>
                                        </p:attrNameLst>
                                      </p:cBhvr>
                                      <p:to>
                                        <p:strVal val="visible"/>
                                      </p:to>
                                    </p:set>
                                    <p:anim calcmode="lin" valueType="num">
                                      <p:cBhvr additive="base">
                                        <p:cTn id="42" dur="2000" fill="hold"/>
                                        <p:tgtEl>
                                          <p:spTgt spid="34826"/>
                                        </p:tgtEl>
                                        <p:attrNameLst>
                                          <p:attrName>ppt_x</p:attrName>
                                        </p:attrNameLst>
                                      </p:cBhvr>
                                      <p:tavLst>
                                        <p:tav tm="0">
                                          <p:val>
                                            <p:strVal val="#ppt_x"/>
                                          </p:val>
                                        </p:tav>
                                        <p:tav tm="100000">
                                          <p:val>
                                            <p:strVal val="#ppt_x"/>
                                          </p:val>
                                        </p:tav>
                                      </p:tavLst>
                                    </p:anim>
                                    <p:anim calcmode="lin" valueType="num">
                                      <p:cBhvr additive="base">
                                        <p:cTn id="43" dur="2000" fill="hold"/>
                                        <p:tgtEl>
                                          <p:spTgt spid="34826"/>
                                        </p:tgtEl>
                                        <p:attrNameLst>
                                          <p:attrName>ppt_y</p:attrName>
                                        </p:attrNameLst>
                                      </p:cBhvr>
                                      <p:tavLst>
                                        <p:tav tm="0">
                                          <p:val>
                                            <p:strVal val="1+#ppt_h/2"/>
                                          </p:val>
                                        </p:tav>
                                        <p:tav tm="100000">
                                          <p:val>
                                            <p:strVal val="#ppt_y"/>
                                          </p:val>
                                        </p:tav>
                                      </p:tavLst>
                                    </p:anim>
                                  </p:childTnLst>
                                </p:cTn>
                              </p:par>
                            </p:childTnLst>
                          </p:cTn>
                        </p:par>
                        <p:par>
                          <p:cTn id="44" fill="hold" nodeType="afterGroup">
                            <p:stCondLst>
                              <p:cond delay="17000"/>
                            </p:stCondLst>
                            <p:childTnLst>
                              <p:par>
                                <p:cTn id="45" presetID="7" presetClass="entr" presetSubtype="4" fill="hold" grpId="0" nodeType="afterEffect">
                                  <p:stCondLst>
                                    <p:cond delay="0"/>
                                  </p:stCondLst>
                                  <p:childTnLst>
                                    <p:set>
                                      <p:cBhvr>
                                        <p:cTn id="46" dur="1" fill="hold">
                                          <p:stCondLst>
                                            <p:cond delay="0"/>
                                          </p:stCondLst>
                                        </p:cTn>
                                        <p:tgtEl>
                                          <p:spTgt spid="34827"/>
                                        </p:tgtEl>
                                        <p:attrNameLst>
                                          <p:attrName>style.visibility</p:attrName>
                                        </p:attrNameLst>
                                      </p:cBhvr>
                                      <p:to>
                                        <p:strVal val="visible"/>
                                      </p:to>
                                    </p:set>
                                    <p:anim calcmode="lin" valueType="num">
                                      <p:cBhvr additive="base">
                                        <p:cTn id="47" dur="2000" fill="hold"/>
                                        <p:tgtEl>
                                          <p:spTgt spid="34827"/>
                                        </p:tgtEl>
                                        <p:attrNameLst>
                                          <p:attrName>ppt_x</p:attrName>
                                        </p:attrNameLst>
                                      </p:cBhvr>
                                      <p:tavLst>
                                        <p:tav tm="0">
                                          <p:val>
                                            <p:strVal val="#ppt_x"/>
                                          </p:val>
                                        </p:tav>
                                        <p:tav tm="100000">
                                          <p:val>
                                            <p:strVal val="#ppt_x"/>
                                          </p:val>
                                        </p:tav>
                                      </p:tavLst>
                                    </p:anim>
                                    <p:anim calcmode="lin" valueType="num">
                                      <p:cBhvr additive="base">
                                        <p:cTn id="48" dur="2000" fill="hold"/>
                                        <p:tgtEl>
                                          <p:spTgt spid="34827"/>
                                        </p:tgtEl>
                                        <p:attrNameLst>
                                          <p:attrName>ppt_y</p:attrName>
                                        </p:attrNameLst>
                                      </p:cBhvr>
                                      <p:tavLst>
                                        <p:tav tm="0">
                                          <p:val>
                                            <p:strVal val="1+#ppt_h/2"/>
                                          </p:val>
                                        </p:tav>
                                        <p:tav tm="100000">
                                          <p:val>
                                            <p:strVal val="#ppt_y"/>
                                          </p:val>
                                        </p:tav>
                                      </p:tavLst>
                                    </p:anim>
                                  </p:childTnLst>
                                </p:cTn>
                              </p:par>
                            </p:childTnLst>
                          </p:cTn>
                        </p:par>
                        <p:par>
                          <p:cTn id="49" fill="hold" nodeType="afterGroup">
                            <p:stCondLst>
                              <p:cond delay="19000"/>
                            </p:stCondLst>
                            <p:childTnLst>
                              <p:par>
                                <p:cTn id="50" presetID="7" presetClass="entr" presetSubtype="4" fill="hold" grpId="0" nodeType="afterEffect">
                                  <p:stCondLst>
                                    <p:cond delay="0"/>
                                  </p:stCondLst>
                                  <p:childTnLst>
                                    <p:set>
                                      <p:cBhvr>
                                        <p:cTn id="51" dur="1" fill="hold">
                                          <p:stCondLst>
                                            <p:cond delay="0"/>
                                          </p:stCondLst>
                                        </p:cTn>
                                        <p:tgtEl>
                                          <p:spTgt spid="34828"/>
                                        </p:tgtEl>
                                        <p:attrNameLst>
                                          <p:attrName>style.visibility</p:attrName>
                                        </p:attrNameLst>
                                      </p:cBhvr>
                                      <p:to>
                                        <p:strVal val="visible"/>
                                      </p:to>
                                    </p:set>
                                    <p:anim calcmode="lin" valueType="num">
                                      <p:cBhvr additive="base">
                                        <p:cTn id="52" dur="2000" fill="hold"/>
                                        <p:tgtEl>
                                          <p:spTgt spid="34828"/>
                                        </p:tgtEl>
                                        <p:attrNameLst>
                                          <p:attrName>ppt_x</p:attrName>
                                        </p:attrNameLst>
                                      </p:cBhvr>
                                      <p:tavLst>
                                        <p:tav tm="0">
                                          <p:val>
                                            <p:strVal val="#ppt_x"/>
                                          </p:val>
                                        </p:tav>
                                        <p:tav tm="100000">
                                          <p:val>
                                            <p:strVal val="#ppt_x"/>
                                          </p:val>
                                        </p:tav>
                                      </p:tavLst>
                                    </p:anim>
                                    <p:anim calcmode="lin" valueType="num">
                                      <p:cBhvr additive="base">
                                        <p:cTn id="53" dur="2000" fill="hold"/>
                                        <p:tgtEl>
                                          <p:spTgt spid="34828"/>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21000"/>
                            </p:stCondLst>
                            <p:childTnLst>
                              <p:par>
                                <p:cTn id="55" presetID="7" presetClass="entr" presetSubtype="4" fill="hold" grpId="0" nodeType="afterEffect">
                                  <p:stCondLst>
                                    <p:cond delay="0"/>
                                  </p:stCondLst>
                                  <p:childTnLst>
                                    <p:set>
                                      <p:cBhvr>
                                        <p:cTn id="56" dur="1" fill="hold">
                                          <p:stCondLst>
                                            <p:cond delay="0"/>
                                          </p:stCondLst>
                                        </p:cTn>
                                        <p:tgtEl>
                                          <p:spTgt spid="34829"/>
                                        </p:tgtEl>
                                        <p:attrNameLst>
                                          <p:attrName>style.visibility</p:attrName>
                                        </p:attrNameLst>
                                      </p:cBhvr>
                                      <p:to>
                                        <p:strVal val="visible"/>
                                      </p:to>
                                    </p:set>
                                    <p:anim calcmode="lin" valueType="num">
                                      <p:cBhvr additive="base">
                                        <p:cTn id="57" dur="2000" fill="hold"/>
                                        <p:tgtEl>
                                          <p:spTgt spid="34829"/>
                                        </p:tgtEl>
                                        <p:attrNameLst>
                                          <p:attrName>ppt_x</p:attrName>
                                        </p:attrNameLst>
                                      </p:cBhvr>
                                      <p:tavLst>
                                        <p:tav tm="0">
                                          <p:val>
                                            <p:strVal val="#ppt_x"/>
                                          </p:val>
                                        </p:tav>
                                        <p:tav tm="100000">
                                          <p:val>
                                            <p:strVal val="#ppt_x"/>
                                          </p:val>
                                        </p:tav>
                                      </p:tavLst>
                                    </p:anim>
                                    <p:anim calcmode="lin" valueType="num">
                                      <p:cBhvr additive="base">
                                        <p:cTn id="58" dur="2000" fill="hold"/>
                                        <p:tgtEl>
                                          <p:spTgt spid="34829"/>
                                        </p:tgtEl>
                                        <p:attrNameLst>
                                          <p:attrName>ppt_y</p:attrName>
                                        </p:attrNameLst>
                                      </p:cBhvr>
                                      <p:tavLst>
                                        <p:tav tm="0">
                                          <p:val>
                                            <p:strVal val="1+#ppt_h/2"/>
                                          </p:val>
                                        </p:tav>
                                        <p:tav tm="100000">
                                          <p:val>
                                            <p:strVal val="#ppt_y"/>
                                          </p:val>
                                        </p:tav>
                                      </p:tavLst>
                                    </p:anim>
                                  </p:childTnLst>
                                </p:cTn>
                              </p:par>
                            </p:childTnLst>
                          </p:cTn>
                        </p:par>
                        <p:par>
                          <p:cTn id="59" fill="hold" nodeType="afterGroup">
                            <p:stCondLst>
                              <p:cond delay="23000"/>
                            </p:stCondLst>
                            <p:childTnLst>
                              <p:par>
                                <p:cTn id="60" presetID="7" presetClass="entr" presetSubtype="4" fill="hold" grpId="0" nodeType="afterEffect">
                                  <p:stCondLst>
                                    <p:cond delay="0"/>
                                  </p:stCondLst>
                                  <p:childTnLst>
                                    <p:set>
                                      <p:cBhvr>
                                        <p:cTn id="61" dur="1" fill="hold">
                                          <p:stCondLst>
                                            <p:cond delay="0"/>
                                          </p:stCondLst>
                                        </p:cTn>
                                        <p:tgtEl>
                                          <p:spTgt spid="34830"/>
                                        </p:tgtEl>
                                        <p:attrNameLst>
                                          <p:attrName>style.visibility</p:attrName>
                                        </p:attrNameLst>
                                      </p:cBhvr>
                                      <p:to>
                                        <p:strVal val="visible"/>
                                      </p:to>
                                    </p:set>
                                    <p:anim calcmode="lin" valueType="num">
                                      <p:cBhvr additive="base">
                                        <p:cTn id="62" dur="2000" fill="hold"/>
                                        <p:tgtEl>
                                          <p:spTgt spid="34830"/>
                                        </p:tgtEl>
                                        <p:attrNameLst>
                                          <p:attrName>ppt_x</p:attrName>
                                        </p:attrNameLst>
                                      </p:cBhvr>
                                      <p:tavLst>
                                        <p:tav tm="0">
                                          <p:val>
                                            <p:strVal val="#ppt_x"/>
                                          </p:val>
                                        </p:tav>
                                        <p:tav tm="100000">
                                          <p:val>
                                            <p:strVal val="#ppt_x"/>
                                          </p:val>
                                        </p:tav>
                                      </p:tavLst>
                                    </p:anim>
                                    <p:anim calcmode="lin" valueType="num">
                                      <p:cBhvr additive="base">
                                        <p:cTn id="63" dur="2000" fill="hold"/>
                                        <p:tgtEl>
                                          <p:spTgt spid="34830"/>
                                        </p:tgtEl>
                                        <p:attrNameLst>
                                          <p:attrName>ppt_y</p:attrName>
                                        </p:attrNameLst>
                                      </p:cBhvr>
                                      <p:tavLst>
                                        <p:tav tm="0">
                                          <p:val>
                                            <p:strVal val="1+#ppt_h/2"/>
                                          </p:val>
                                        </p:tav>
                                        <p:tav tm="100000">
                                          <p:val>
                                            <p:strVal val="#ppt_y"/>
                                          </p:val>
                                        </p:tav>
                                      </p:tavLst>
                                    </p:anim>
                                  </p:childTnLst>
                                </p:cTn>
                              </p:par>
                            </p:childTnLst>
                          </p:cTn>
                        </p:par>
                        <p:par>
                          <p:cTn id="64" fill="hold" nodeType="afterGroup">
                            <p:stCondLst>
                              <p:cond delay="25000"/>
                            </p:stCondLst>
                            <p:childTnLst>
                              <p:par>
                                <p:cTn id="65" presetID="7" presetClass="entr" presetSubtype="4" fill="hold" grpId="0" nodeType="afterEffect">
                                  <p:stCondLst>
                                    <p:cond delay="0"/>
                                  </p:stCondLst>
                                  <p:childTnLst>
                                    <p:set>
                                      <p:cBhvr>
                                        <p:cTn id="66" dur="1" fill="hold">
                                          <p:stCondLst>
                                            <p:cond delay="0"/>
                                          </p:stCondLst>
                                        </p:cTn>
                                        <p:tgtEl>
                                          <p:spTgt spid="34831"/>
                                        </p:tgtEl>
                                        <p:attrNameLst>
                                          <p:attrName>style.visibility</p:attrName>
                                        </p:attrNameLst>
                                      </p:cBhvr>
                                      <p:to>
                                        <p:strVal val="visible"/>
                                      </p:to>
                                    </p:set>
                                    <p:anim calcmode="lin" valueType="num">
                                      <p:cBhvr additive="base">
                                        <p:cTn id="67" dur="2000" fill="hold"/>
                                        <p:tgtEl>
                                          <p:spTgt spid="34831"/>
                                        </p:tgtEl>
                                        <p:attrNameLst>
                                          <p:attrName>ppt_x</p:attrName>
                                        </p:attrNameLst>
                                      </p:cBhvr>
                                      <p:tavLst>
                                        <p:tav tm="0">
                                          <p:val>
                                            <p:strVal val="#ppt_x"/>
                                          </p:val>
                                        </p:tav>
                                        <p:tav tm="100000">
                                          <p:val>
                                            <p:strVal val="#ppt_x"/>
                                          </p:val>
                                        </p:tav>
                                      </p:tavLst>
                                    </p:anim>
                                    <p:anim calcmode="lin" valueType="num">
                                      <p:cBhvr additive="base">
                                        <p:cTn id="68" dur="2000" fill="hold"/>
                                        <p:tgtEl>
                                          <p:spTgt spid="348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animBg="1"/>
      <p:bldP spid="34821" grpId="0" animBg="1"/>
      <p:bldP spid="34822" grpId="0" animBg="1"/>
      <p:bldP spid="34823" grpId="0" animBg="1"/>
      <p:bldP spid="34824" grpId="0" animBg="1"/>
      <p:bldP spid="34825" grpId="0" animBg="1"/>
      <p:bldP spid="34826" grpId="0" animBg="1"/>
      <p:bldP spid="34827" grpId="0" animBg="1"/>
      <p:bldP spid="34828" grpId="0" animBg="1"/>
      <p:bldP spid="34829" grpId="0" animBg="1"/>
      <p:bldP spid="34830" grpId="0" animBg="1"/>
      <p:bldP spid="3483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5" name="WordArt 5"/>
          <p:cNvSpPr>
            <a:spLocks noChangeArrowheads="1" noChangeShapeType="1"/>
          </p:cNvSpPr>
          <p:nvPr/>
        </p:nvSpPr>
        <p:spPr bwMode="auto">
          <a:xfrm>
            <a:off x="457200" y="331788"/>
            <a:ext cx="8229600" cy="72072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r>
              <a:rPr lang="ru-RU" sz="2800" kern="10">
                <a:ln w="9525">
                  <a:round/>
                  <a:headEnd/>
                  <a:tailEnd/>
                </a:ln>
                <a:gradFill rotWithShape="0">
                  <a:gsLst>
                    <a:gs pos="0">
                      <a:srgbClr val="5E9EFF"/>
                    </a:gs>
                    <a:gs pos="20000">
                      <a:srgbClr val="85C2FF"/>
                    </a:gs>
                    <a:gs pos="35000">
                      <a:srgbClr val="C4D6EB"/>
                    </a:gs>
                    <a:gs pos="50000">
                      <a:srgbClr val="FFEBFA"/>
                    </a:gs>
                    <a:gs pos="65000">
                      <a:srgbClr val="C4D6EB"/>
                    </a:gs>
                    <a:gs pos="80001">
                      <a:srgbClr val="85C2FF"/>
                    </a:gs>
                    <a:gs pos="100000">
                      <a:srgbClr val="5E9EFF"/>
                    </a:gs>
                  </a:gsLst>
                  <a:lin ang="2700000" scaled="1"/>
                </a:gradFill>
                <a:latin typeface="Times New Roman"/>
                <a:cs typeface="Times New Roman"/>
              </a:rPr>
              <a:t>Сомонийлар даврида меъморчилик</a:t>
            </a:r>
          </a:p>
        </p:txBody>
      </p:sp>
      <p:pic>
        <p:nvPicPr>
          <p:cNvPr id="35846" name="51.AVI">
            <a:hlinkClick r:id="" action="ppaction://media"/>
          </p:cNvPr>
          <p:cNvPicPr>
            <a:picLocks noRot="1" noChangeAspect="1" noChangeArrowheads="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1547813" y="1593850"/>
            <a:ext cx="6096000" cy="4572000"/>
          </a:xfrm>
          <a:prstGeom prst="rect">
            <a:avLst/>
          </a:prstGeom>
          <a:noFill/>
          <a:extLst>
            <a:ext uri="{909E8E84-426E-40DD-AFC4-6F175D3DCCD1}">
              <a14:hiddenFill xmlns:a14="http://schemas.microsoft.com/office/drawing/2010/main">
                <a:solidFill>
                  <a:srgbClr val="FFFFFF"/>
                </a:solidFill>
              </a14:hiddenFill>
            </a:ext>
          </a:extLst>
        </p:spPr>
      </p:pic>
      <p:pic>
        <p:nvPicPr>
          <p:cNvPr id="35847" name="Picture 7" descr="12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88" y="1076325"/>
            <a:ext cx="523875" cy="5592763"/>
          </a:xfrm>
          <a:prstGeom prst="rect">
            <a:avLst/>
          </a:prstGeom>
          <a:noFill/>
          <a:extLst>
            <a:ext uri="{909E8E84-426E-40DD-AFC4-6F175D3DCCD1}">
              <a14:hiddenFill xmlns:a14="http://schemas.microsoft.com/office/drawing/2010/main">
                <a:solidFill>
                  <a:srgbClr val="FFFFFF"/>
                </a:solidFill>
              </a14:hiddenFill>
            </a:ext>
          </a:extLst>
        </p:spPr>
      </p:pic>
      <p:pic>
        <p:nvPicPr>
          <p:cNvPr id="35848" name="Picture 8" descr="12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7813" y="1104900"/>
            <a:ext cx="6119812" cy="523875"/>
          </a:xfrm>
          <a:prstGeom prst="rect">
            <a:avLst/>
          </a:prstGeom>
          <a:noFill/>
          <a:extLst>
            <a:ext uri="{909E8E84-426E-40DD-AFC4-6F175D3DCCD1}">
              <a14:hiddenFill xmlns:a14="http://schemas.microsoft.com/office/drawing/2010/main">
                <a:solidFill>
                  <a:srgbClr val="FFFFFF"/>
                </a:solidFill>
              </a14:hiddenFill>
            </a:ext>
          </a:extLst>
        </p:spPr>
      </p:pic>
      <p:pic>
        <p:nvPicPr>
          <p:cNvPr id="35849" name="Picture 9" descr="12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7813" y="6165850"/>
            <a:ext cx="6119812" cy="523875"/>
          </a:xfrm>
          <a:prstGeom prst="rect">
            <a:avLst/>
          </a:prstGeom>
          <a:noFill/>
          <a:extLst>
            <a:ext uri="{909E8E84-426E-40DD-AFC4-6F175D3DCCD1}">
              <a14:hiddenFill xmlns:a14="http://schemas.microsoft.com/office/drawing/2010/main">
                <a:solidFill>
                  <a:srgbClr val="FFFFFF"/>
                </a:solidFill>
              </a14:hiddenFill>
            </a:ext>
          </a:extLst>
        </p:spPr>
      </p:pic>
      <p:pic>
        <p:nvPicPr>
          <p:cNvPr id="35850" name="Picture 10" descr="12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48575" y="1076325"/>
            <a:ext cx="523875" cy="55927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afterEffect">
                                  <p:stCondLst>
                                    <p:cond delay="0"/>
                                  </p:stCondLst>
                                  <p:childTnLst>
                                    <p:animClr clrSpc="hsl" dir="cw">
                                      <p:cBhvr override="childStyle">
                                        <p:cTn id="6" dur="3000" fill="hold"/>
                                        <p:tgtEl>
                                          <p:spTgt spid="35845"/>
                                        </p:tgtEl>
                                        <p:attrNameLst>
                                          <p:attrName>style.color</p:attrName>
                                        </p:attrNameLst>
                                      </p:cBhvr>
                                      <p:by>
                                        <p:hsl h="-7200000" s="0" l="0"/>
                                      </p:by>
                                    </p:animClr>
                                    <p:animClr clrSpc="hsl" dir="cw">
                                      <p:cBhvr>
                                        <p:cTn id="7" dur="3000" fill="hold"/>
                                        <p:tgtEl>
                                          <p:spTgt spid="35845"/>
                                        </p:tgtEl>
                                        <p:attrNameLst>
                                          <p:attrName>fillcolor</p:attrName>
                                        </p:attrNameLst>
                                      </p:cBhvr>
                                      <p:by>
                                        <p:hsl h="-7200000" s="0" l="0"/>
                                      </p:by>
                                    </p:animClr>
                                    <p:animClr clrSpc="hsl" dir="cw">
                                      <p:cBhvr>
                                        <p:cTn id="8" dur="3000" fill="hold"/>
                                        <p:tgtEl>
                                          <p:spTgt spid="35845"/>
                                        </p:tgtEl>
                                        <p:attrNameLst>
                                          <p:attrName>stroke.color</p:attrName>
                                        </p:attrNameLst>
                                      </p:cBhvr>
                                      <p:by>
                                        <p:hsl h="-7200000" s="0" l="0"/>
                                      </p:by>
                                    </p:animClr>
                                    <p:set>
                                      <p:cBhvr>
                                        <p:cTn id="9" dur="3000" fill="hold"/>
                                        <p:tgtEl>
                                          <p:spTgt spid="35845"/>
                                        </p:tgtEl>
                                        <p:attrNameLst>
                                          <p:attrName>fill.type</p:attrName>
                                        </p:attrNameLst>
                                      </p:cBhvr>
                                      <p:to>
                                        <p:strVal val="solid"/>
                                      </p:to>
                                    </p:set>
                                  </p:childTnLst>
                                </p:cTn>
                              </p:par>
                            </p:childTnLst>
                          </p:cTn>
                        </p:par>
                        <p:par>
                          <p:cTn id="10" fill="hold" nodeType="afterGroup">
                            <p:stCondLst>
                              <p:cond delay="3000"/>
                            </p:stCondLst>
                            <p:childTnLst>
                              <p:par>
                                <p:cTn id="11" presetID="2" presetClass="mediacall" presetSubtype="0" fill="hold" nodeType="afterEffect">
                                  <p:stCondLst>
                                    <p:cond delay="0"/>
                                  </p:stCondLst>
                                  <p:childTnLst>
                                    <p:cmd type="call" cmd="togglePause">
                                      <p:cBhvr>
                                        <p:cTn id="12" dur="1" fill="hold"/>
                                        <p:tgtEl>
                                          <p:spTgt spid="3584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3" fill="hold" display="0">
                  <p:stCondLst>
                    <p:cond delay="indefinite"/>
                  </p:stCondLst>
                  <p:endCondLst>
                    <p:cond evt="onNext" delay="0">
                      <p:tgtEl>
                        <p:sldTgt/>
                      </p:tgtEl>
                    </p:cond>
                    <p:cond evt="onPrev" delay="0">
                      <p:tgtEl>
                        <p:sldTgt/>
                      </p:tgtEl>
                    </p:cond>
                  </p:endCondLst>
                </p:cTn>
                <p:tgtEl>
                  <p:spTgt spid="35846"/>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descr="57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3713" y="1247775"/>
            <a:ext cx="3076575" cy="4362450"/>
          </a:xfrm>
          <a:prstGeom prst="rect">
            <a:avLst/>
          </a:prstGeom>
          <a:noFill/>
          <a:extLst>
            <a:ext uri="{909E8E84-426E-40DD-AFC4-6F175D3DCCD1}">
              <a14:hiddenFill xmlns:a14="http://schemas.microsoft.com/office/drawing/2010/main">
                <a:solidFill>
                  <a:srgbClr val="FFFFFF"/>
                </a:solidFill>
              </a14:hiddenFill>
            </a:ext>
          </a:extLst>
        </p:spPr>
      </p:pic>
      <p:pic>
        <p:nvPicPr>
          <p:cNvPr id="36869" name="Рисунок 22" descr="http://www.gov.uz/repository/images/2214/437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4438" y="1773238"/>
            <a:ext cx="4032250" cy="3022600"/>
          </a:xfrm>
          <a:prstGeom prst="rect">
            <a:avLst/>
          </a:prstGeom>
          <a:noFill/>
          <a:extLst>
            <a:ext uri="{909E8E84-426E-40DD-AFC4-6F175D3DCCD1}">
              <a14:hiddenFill xmlns:a14="http://schemas.microsoft.com/office/drawing/2010/main">
                <a:solidFill>
                  <a:srgbClr val="FFFFFF"/>
                </a:solidFill>
              </a14:hiddenFill>
            </a:ext>
          </a:extLst>
        </p:spPr>
      </p:pic>
      <p:pic>
        <p:nvPicPr>
          <p:cNvPr id="36870" name="Picture 6" descr="70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24013" y="1462088"/>
            <a:ext cx="5895975" cy="3933825"/>
          </a:xfrm>
          <a:prstGeom prst="rect">
            <a:avLst/>
          </a:prstGeom>
          <a:noFill/>
          <a:extLst>
            <a:ext uri="{909E8E84-426E-40DD-AFC4-6F175D3DCCD1}">
              <a14:hiddenFill xmlns:a14="http://schemas.microsoft.com/office/drawing/2010/main">
                <a:solidFill>
                  <a:srgbClr val="FFFFFF"/>
                </a:solidFill>
              </a14:hiddenFill>
            </a:ext>
          </a:extLst>
        </p:spPr>
      </p:pic>
      <p:pic>
        <p:nvPicPr>
          <p:cNvPr id="36871" name="Picture 7" descr="77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9250" y="1484313"/>
            <a:ext cx="5895975" cy="42957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36868"/>
                                        </p:tgtEl>
                                        <p:attrNameLst>
                                          <p:attrName>style.visibility</p:attrName>
                                        </p:attrNameLst>
                                      </p:cBhvr>
                                      <p:to>
                                        <p:strVal val="visible"/>
                                      </p:to>
                                    </p:set>
                                    <p:animEffect transition="in" filter="checkerboard(across)">
                                      <p:cBhvr>
                                        <p:cTn id="7" dur="5000"/>
                                        <p:tgtEl>
                                          <p:spTgt spid="36868"/>
                                        </p:tgtEl>
                                      </p:cBhvr>
                                    </p:animEffect>
                                  </p:childTnLst>
                                </p:cTn>
                              </p:par>
                            </p:childTnLst>
                          </p:cTn>
                        </p:par>
                        <p:par>
                          <p:cTn id="8" fill="hold" nodeType="afterGroup">
                            <p:stCondLst>
                              <p:cond delay="5000"/>
                            </p:stCondLst>
                            <p:childTnLst>
                              <p:par>
                                <p:cTn id="9" presetID="5" presetClass="exit" presetSubtype="10" fill="hold" nodeType="afterEffect">
                                  <p:stCondLst>
                                    <p:cond delay="4000"/>
                                  </p:stCondLst>
                                  <p:childTnLst>
                                    <p:animEffect transition="out" filter="checkerboard(across)">
                                      <p:cBhvr>
                                        <p:cTn id="10" dur="5000"/>
                                        <p:tgtEl>
                                          <p:spTgt spid="36868"/>
                                        </p:tgtEl>
                                      </p:cBhvr>
                                    </p:animEffect>
                                    <p:set>
                                      <p:cBhvr>
                                        <p:cTn id="11" dur="1" fill="hold">
                                          <p:stCondLst>
                                            <p:cond delay="4999"/>
                                          </p:stCondLst>
                                        </p:cTn>
                                        <p:tgtEl>
                                          <p:spTgt spid="36868"/>
                                        </p:tgtEl>
                                        <p:attrNameLst>
                                          <p:attrName>style.visibility</p:attrName>
                                        </p:attrNameLst>
                                      </p:cBhvr>
                                      <p:to>
                                        <p:strVal val="hidden"/>
                                      </p:to>
                                    </p:set>
                                  </p:childTnLst>
                                </p:cTn>
                              </p:par>
                            </p:childTnLst>
                          </p:cTn>
                        </p:par>
                        <p:par>
                          <p:cTn id="12" fill="hold" nodeType="afterGroup">
                            <p:stCondLst>
                              <p:cond delay="14000"/>
                            </p:stCondLst>
                            <p:childTnLst>
                              <p:par>
                                <p:cTn id="13" presetID="5" presetClass="entr" presetSubtype="10" fill="hold" nodeType="afterEffect">
                                  <p:stCondLst>
                                    <p:cond delay="0"/>
                                  </p:stCondLst>
                                  <p:childTnLst>
                                    <p:set>
                                      <p:cBhvr>
                                        <p:cTn id="14" dur="1" fill="hold">
                                          <p:stCondLst>
                                            <p:cond delay="0"/>
                                          </p:stCondLst>
                                        </p:cTn>
                                        <p:tgtEl>
                                          <p:spTgt spid="36869"/>
                                        </p:tgtEl>
                                        <p:attrNameLst>
                                          <p:attrName>style.visibility</p:attrName>
                                        </p:attrNameLst>
                                      </p:cBhvr>
                                      <p:to>
                                        <p:strVal val="visible"/>
                                      </p:to>
                                    </p:set>
                                    <p:animEffect transition="in" filter="checkerboard(across)">
                                      <p:cBhvr>
                                        <p:cTn id="15" dur="5000"/>
                                        <p:tgtEl>
                                          <p:spTgt spid="36869"/>
                                        </p:tgtEl>
                                      </p:cBhvr>
                                    </p:animEffect>
                                  </p:childTnLst>
                                </p:cTn>
                              </p:par>
                            </p:childTnLst>
                          </p:cTn>
                        </p:par>
                        <p:par>
                          <p:cTn id="16" fill="hold" nodeType="afterGroup">
                            <p:stCondLst>
                              <p:cond delay="19000"/>
                            </p:stCondLst>
                            <p:childTnLst>
                              <p:par>
                                <p:cTn id="17" presetID="5" presetClass="exit" presetSubtype="10" fill="hold" nodeType="afterEffect">
                                  <p:stCondLst>
                                    <p:cond delay="3000"/>
                                  </p:stCondLst>
                                  <p:childTnLst>
                                    <p:animEffect transition="out" filter="checkerboard(across)">
                                      <p:cBhvr>
                                        <p:cTn id="18" dur="5000"/>
                                        <p:tgtEl>
                                          <p:spTgt spid="36869"/>
                                        </p:tgtEl>
                                      </p:cBhvr>
                                    </p:animEffect>
                                    <p:set>
                                      <p:cBhvr>
                                        <p:cTn id="19" dur="1" fill="hold">
                                          <p:stCondLst>
                                            <p:cond delay="4999"/>
                                          </p:stCondLst>
                                        </p:cTn>
                                        <p:tgtEl>
                                          <p:spTgt spid="36869"/>
                                        </p:tgtEl>
                                        <p:attrNameLst>
                                          <p:attrName>style.visibility</p:attrName>
                                        </p:attrNameLst>
                                      </p:cBhvr>
                                      <p:to>
                                        <p:strVal val="hidden"/>
                                      </p:to>
                                    </p:set>
                                  </p:childTnLst>
                                </p:cTn>
                              </p:par>
                            </p:childTnLst>
                          </p:cTn>
                        </p:par>
                        <p:par>
                          <p:cTn id="20" fill="hold" nodeType="afterGroup">
                            <p:stCondLst>
                              <p:cond delay="27000"/>
                            </p:stCondLst>
                            <p:childTnLst>
                              <p:par>
                                <p:cTn id="21" presetID="5" presetClass="entr" presetSubtype="10" fill="hold" nodeType="afterEffect">
                                  <p:stCondLst>
                                    <p:cond delay="0"/>
                                  </p:stCondLst>
                                  <p:childTnLst>
                                    <p:set>
                                      <p:cBhvr>
                                        <p:cTn id="22" dur="1" fill="hold">
                                          <p:stCondLst>
                                            <p:cond delay="0"/>
                                          </p:stCondLst>
                                        </p:cTn>
                                        <p:tgtEl>
                                          <p:spTgt spid="36870"/>
                                        </p:tgtEl>
                                        <p:attrNameLst>
                                          <p:attrName>style.visibility</p:attrName>
                                        </p:attrNameLst>
                                      </p:cBhvr>
                                      <p:to>
                                        <p:strVal val="visible"/>
                                      </p:to>
                                    </p:set>
                                    <p:animEffect transition="in" filter="checkerboard(across)">
                                      <p:cBhvr>
                                        <p:cTn id="23" dur="5000"/>
                                        <p:tgtEl>
                                          <p:spTgt spid="36870"/>
                                        </p:tgtEl>
                                      </p:cBhvr>
                                    </p:animEffect>
                                  </p:childTnLst>
                                </p:cTn>
                              </p:par>
                            </p:childTnLst>
                          </p:cTn>
                        </p:par>
                        <p:par>
                          <p:cTn id="24" fill="hold" nodeType="afterGroup">
                            <p:stCondLst>
                              <p:cond delay="32000"/>
                            </p:stCondLst>
                            <p:childTnLst>
                              <p:par>
                                <p:cTn id="25" presetID="5" presetClass="exit" presetSubtype="10" fill="hold" nodeType="afterEffect">
                                  <p:stCondLst>
                                    <p:cond delay="3000"/>
                                  </p:stCondLst>
                                  <p:childTnLst>
                                    <p:animEffect transition="out" filter="checkerboard(across)">
                                      <p:cBhvr>
                                        <p:cTn id="26" dur="5000"/>
                                        <p:tgtEl>
                                          <p:spTgt spid="36870"/>
                                        </p:tgtEl>
                                      </p:cBhvr>
                                    </p:animEffect>
                                    <p:set>
                                      <p:cBhvr>
                                        <p:cTn id="27" dur="1" fill="hold">
                                          <p:stCondLst>
                                            <p:cond delay="4999"/>
                                          </p:stCondLst>
                                        </p:cTn>
                                        <p:tgtEl>
                                          <p:spTgt spid="36870"/>
                                        </p:tgtEl>
                                        <p:attrNameLst>
                                          <p:attrName>style.visibility</p:attrName>
                                        </p:attrNameLst>
                                      </p:cBhvr>
                                      <p:to>
                                        <p:strVal val="hidden"/>
                                      </p:to>
                                    </p:set>
                                  </p:childTnLst>
                                </p:cTn>
                              </p:par>
                            </p:childTnLst>
                          </p:cTn>
                        </p:par>
                        <p:par>
                          <p:cTn id="28" fill="hold" nodeType="afterGroup">
                            <p:stCondLst>
                              <p:cond delay="40000"/>
                            </p:stCondLst>
                            <p:childTnLst>
                              <p:par>
                                <p:cTn id="29" presetID="5" presetClass="entr" presetSubtype="10" fill="hold" nodeType="afterEffect">
                                  <p:stCondLst>
                                    <p:cond delay="0"/>
                                  </p:stCondLst>
                                  <p:childTnLst>
                                    <p:set>
                                      <p:cBhvr>
                                        <p:cTn id="30" dur="1" fill="hold">
                                          <p:stCondLst>
                                            <p:cond delay="0"/>
                                          </p:stCondLst>
                                        </p:cTn>
                                        <p:tgtEl>
                                          <p:spTgt spid="36871"/>
                                        </p:tgtEl>
                                        <p:attrNameLst>
                                          <p:attrName>style.visibility</p:attrName>
                                        </p:attrNameLst>
                                      </p:cBhvr>
                                      <p:to>
                                        <p:strVal val="visible"/>
                                      </p:to>
                                    </p:set>
                                    <p:animEffect transition="in" filter="checkerboard(across)">
                                      <p:cBhvr>
                                        <p:cTn id="31" dur="5000"/>
                                        <p:tgtEl>
                                          <p:spTgt spid="36871"/>
                                        </p:tgtEl>
                                      </p:cBhvr>
                                    </p:animEffect>
                                  </p:childTnLst>
                                </p:cTn>
                              </p:par>
                            </p:childTnLst>
                          </p:cTn>
                        </p:par>
                        <p:par>
                          <p:cTn id="32" fill="hold" nodeType="afterGroup">
                            <p:stCondLst>
                              <p:cond delay="45000"/>
                            </p:stCondLst>
                            <p:childTnLst>
                              <p:par>
                                <p:cTn id="33" presetID="5" presetClass="exit" presetSubtype="10" fill="hold" nodeType="afterEffect">
                                  <p:stCondLst>
                                    <p:cond delay="3000"/>
                                  </p:stCondLst>
                                  <p:childTnLst>
                                    <p:animEffect transition="out" filter="checkerboard(across)">
                                      <p:cBhvr>
                                        <p:cTn id="34" dur="5000"/>
                                        <p:tgtEl>
                                          <p:spTgt spid="36871"/>
                                        </p:tgtEl>
                                      </p:cBhvr>
                                    </p:animEffect>
                                    <p:set>
                                      <p:cBhvr>
                                        <p:cTn id="35" dur="1" fill="hold">
                                          <p:stCondLst>
                                            <p:cond delay="4999"/>
                                          </p:stCondLst>
                                        </p:cTn>
                                        <p:tgtEl>
                                          <p:spTgt spid="3687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type="body" idx="1"/>
          </p:nvPr>
        </p:nvSpPr>
        <p:spPr>
          <a:xfrm>
            <a:off x="457200" y="1484313"/>
            <a:ext cx="8229600" cy="5040312"/>
          </a:xfrm>
        </p:spPr>
        <p:txBody>
          <a:bodyPr/>
          <a:lstStyle/>
          <a:p>
            <a:pPr algn="just">
              <a:buClr>
                <a:srgbClr val="000066"/>
              </a:buClr>
            </a:pPr>
            <a:r>
              <a:rPr lang="uz-Cyrl-UZ" sz="2400">
                <a:solidFill>
                  <a:srgbClr val="000066"/>
                </a:solidFill>
                <a:effectLst/>
                <a:latin typeface="Times New Roman" pitchFamily="18" charset="0"/>
              </a:rPr>
              <a:t>Мулки султоний –шахсан амирга тегишли ер-сув, тегирмон, дўконлар. Бу мулкни қишлоқ чорикорлари ижарага олганлар.</a:t>
            </a:r>
            <a:endParaRPr lang="en-US" sz="2400">
              <a:solidFill>
                <a:srgbClr val="000066"/>
              </a:solidFill>
              <a:effectLst/>
              <a:latin typeface="Times New Roman" pitchFamily="18" charset="0"/>
            </a:endParaRPr>
          </a:p>
          <a:p>
            <a:pPr algn="just">
              <a:buClr>
                <a:srgbClr val="000066"/>
              </a:buClr>
            </a:pPr>
            <a:r>
              <a:rPr lang="uz-Cyrl-UZ" sz="2400">
                <a:solidFill>
                  <a:srgbClr val="000066"/>
                </a:solidFill>
                <a:effectLst/>
                <a:latin typeface="Times New Roman" pitchFamily="18" charset="0"/>
              </a:rPr>
              <a:t>Ер эгалигининг тўъма (умрбод берилган ер), иқтоъ (меросий) турлари бўлган.</a:t>
            </a:r>
            <a:endParaRPr lang="en-US" sz="2400">
              <a:solidFill>
                <a:srgbClr val="000066"/>
              </a:solidFill>
              <a:effectLst/>
              <a:latin typeface="Times New Roman" pitchFamily="18" charset="0"/>
            </a:endParaRPr>
          </a:p>
          <a:p>
            <a:pPr algn="just">
              <a:buClr>
                <a:srgbClr val="000066"/>
              </a:buClr>
            </a:pPr>
            <a:r>
              <a:rPr lang="uz-Cyrl-UZ" sz="2400">
                <a:solidFill>
                  <a:srgbClr val="000066"/>
                </a:solidFill>
                <a:effectLst/>
                <a:latin typeface="Times New Roman" pitchFamily="18" charset="0"/>
              </a:rPr>
              <a:t>Хусусий шахсларга тегишли мулк: ҳукмдор табақа хонадони, деҳқон зодагонларга, саййидлар, сипоҳ-солор, бадавлат савдогарларга тегишли мулклар ҳисобланган.</a:t>
            </a:r>
            <a:endParaRPr lang="en-US" sz="2400">
              <a:solidFill>
                <a:srgbClr val="000066"/>
              </a:solidFill>
              <a:effectLst/>
              <a:latin typeface="Times New Roman" pitchFamily="18" charset="0"/>
            </a:endParaRPr>
          </a:p>
          <a:p>
            <a:pPr algn="just">
              <a:buClr>
                <a:srgbClr val="000066"/>
              </a:buClr>
            </a:pPr>
            <a:r>
              <a:rPr lang="uz-Cyrl-UZ" sz="2400">
                <a:solidFill>
                  <a:srgbClr val="000066"/>
                </a:solidFill>
                <a:effectLst/>
                <a:latin typeface="Times New Roman" pitchFamily="18" charset="0"/>
              </a:rPr>
              <a:t>Вақф мулклари: диний муассасалар ва мадрасаларга тегишли мулк. Бу мулкни муассаса мутаваллиси бошқарган.</a:t>
            </a:r>
            <a:endParaRPr lang="en-US" sz="2400">
              <a:solidFill>
                <a:srgbClr val="000066"/>
              </a:solidFill>
              <a:effectLst/>
              <a:latin typeface="Times New Roman" pitchFamily="18" charset="0"/>
            </a:endParaRPr>
          </a:p>
          <a:p>
            <a:pPr algn="just">
              <a:buClr>
                <a:srgbClr val="000066"/>
              </a:buClr>
            </a:pPr>
            <a:r>
              <a:rPr lang="uz-Cyrl-UZ" sz="2400">
                <a:solidFill>
                  <a:srgbClr val="000066"/>
                </a:solidFill>
                <a:effectLst/>
                <a:latin typeface="Times New Roman" pitchFamily="18" charset="0"/>
              </a:rPr>
              <a:t>Жамоа мулки: яйлов, тоғ ёнбағирларидаги лалми ерлар.</a:t>
            </a:r>
            <a:endParaRPr lang="ru-RU" sz="2400">
              <a:solidFill>
                <a:srgbClr val="000066"/>
              </a:solidFill>
              <a:effectLst/>
              <a:latin typeface="Times New Roman" pitchFamily="18" charset="0"/>
            </a:endParaRPr>
          </a:p>
        </p:txBody>
      </p:sp>
      <p:sp>
        <p:nvSpPr>
          <p:cNvPr id="33797" name="WordArt 5"/>
          <p:cNvSpPr>
            <a:spLocks noChangeArrowheads="1" noChangeShapeType="1" noTextEdit="1"/>
          </p:cNvSpPr>
          <p:nvPr/>
        </p:nvSpPr>
        <p:spPr bwMode="auto">
          <a:xfrm>
            <a:off x="468313" y="260350"/>
            <a:ext cx="8229600" cy="936625"/>
          </a:xfrm>
          <a:prstGeom prst="rect">
            <a:avLst/>
          </a:prstGeom>
          <a:extLst>
            <a:ext uri="{91240B29-F687-4F45-9708-019B960494DF}">
              <a14:hiddenLine xmlns:a14="http://schemas.microsoft.com/office/drawing/2010/main" w="9525" cmpd="sng">
                <a:solidFill>
                  <a:srgbClr val="000000"/>
                </a:solidFill>
                <a:prstDash val="solid"/>
                <a:round/>
                <a:headEnd/>
                <a:tailEnd/>
              </a14:hiddenLine>
            </a:ext>
          </a:extLst>
        </p:spPr>
        <p:txBody>
          <a:bodyPr wrap="none" fromWordArt="1">
            <a:prstTxWarp prst="textPlain">
              <a:avLst>
                <a:gd name="adj" fmla="val 50000"/>
              </a:avLst>
            </a:prstTxWarp>
          </a:bodyPr>
          <a:lstStyle/>
          <a:p>
            <a:r>
              <a:rPr lang="ru-RU" sz="2800" b="1" kern="10">
                <a:gradFill rotWithShape="0">
                  <a:gsLst>
                    <a:gs pos="0">
                      <a:srgbClr val="FFF200"/>
                    </a:gs>
                    <a:gs pos="45000">
                      <a:srgbClr val="FF7A00"/>
                    </a:gs>
                    <a:gs pos="70000">
                      <a:srgbClr val="FF0300"/>
                    </a:gs>
                    <a:gs pos="100000">
                      <a:srgbClr val="4D0808"/>
                    </a:gs>
                  </a:gsLst>
                  <a:lin ang="5400000" scaled="1"/>
                </a:gradFill>
                <a:effectLst>
                  <a:outerShdw dist="35921" dir="2700000" algn="ctr" rotWithShape="0">
                    <a:srgbClr val="C0C0C0">
                      <a:alpha val="80000"/>
                    </a:srgbClr>
                  </a:outerShdw>
                </a:effectLst>
                <a:latin typeface="Times New Roman"/>
                <a:cs typeface="Times New Roman"/>
              </a:rPr>
              <a:t>Ўрта асрларда Мовароуннаҳрда </a:t>
            </a:r>
          </a:p>
          <a:p>
            <a:r>
              <a:rPr lang="ru-RU" sz="2800" b="1" kern="10">
                <a:gradFill rotWithShape="0">
                  <a:gsLst>
                    <a:gs pos="0">
                      <a:srgbClr val="FFF200"/>
                    </a:gs>
                    <a:gs pos="45000">
                      <a:srgbClr val="FF7A00"/>
                    </a:gs>
                    <a:gs pos="70000">
                      <a:srgbClr val="FF0300"/>
                    </a:gs>
                    <a:gs pos="100000">
                      <a:srgbClr val="4D0808"/>
                    </a:gs>
                  </a:gsLst>
                  <a:lin ang="5400000" scaled="1"/>
                </a:gradFill>
                <a:effectLst>
                  <a:outerShdw dist="35921" dir="2700000" algn="ctr" rotWithShape="0">
                    <a:srgbClr val="C0C0C0">
                      <a:alpha val="80000"/>
                    </a:srgbClr>
                  </a:outerShdw>
                </a:effectLst>
                <a:latin typeface="Times New Roman"/>
                <a:cs typeface="Times New Roman"/>
              </a:rPr>
              <a:t>ер эгалиги турлари:</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mph" presetSubtype="0" repeatCount="indefinite" fill="hold" nodeType="clickEffect">
                                  <p:stCondLst>
                                    <p:cond delay="0"/>
                                  </p:stCondLst>
                                  <p:childTnLst>
                                    <p:animClr clrSpc="hsl" dir="cw">
                                      <p:cBhvr override="childStyle">
                                        <p:cTn id="6" dur="3000" fill="hold"/>
                                        <p:tgtEl>
                                          <p:spTgt spid="33797"/>
                                        </p:tgtEl>
                                        <p:attrNameLst>
                                          <p:attrName>style.color</p:attrName>
                                        </p:attrNameLst>
                                      </p:cBhvr>
                                      <p:by>
                                        <p:hsl h="-7200000" s="0" l="0"/>
                                      </p:by>
                                    </p:animClr>
                                    <p:animClr clrSpc="hsl" dir="cw">
                                      <p:cBhvr>
                                        <p:cTn id="7" dur="3000" fill="hold"/>
                                        <p:tgtEl>
                                          <p:spTgt spid="33797"/>
                                        </p:tgtEl>
                                        <p:attrNameLst>
                                          <p:attrName>fillcolor</p:attrName>
                                        </p:attrNameLst>
                                      </p:cBhvr>
                                      <p:by>
                                        <p:hsl h="-7200000" s="0" l="0"/>
                                      </p:by>
                                    </p:animClr>
                                    <p:animClr clrSpc="hsl" dir="cw">
                                      <p:cBhvr>
                                        <p:cTn id="8" dur="3000" fill="hold"/>
                                        <p:tgtEl>
                                          <p:spTgt spid="33797"/>
                                        </p:tgtEl>
                                        <p:attrNameLst>
                                          <p:attrName>stroke.color</p:attrName>
                                        </p:attrNameLst>
                                      </p:cBhvr>
                                      <p:by>
                                        <p:hsl h="-7200000" s="0" l="0"/>
                                      </p:by>
                                    </p:animClr>
                                    <p:set>
                                      <p:cBhvr>
                                        <p:cTn id="9" dur="3000" fill="hold"/>
                                        <p:tgtEl>
                                          <p:spTgt spid="33797"/>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37" presetClass="entr" presetSubtype="0" fill="hold" nodeType="clickEffect">
                                  <p:stCondLst>
                                    <p:cond delay="0"/>
                                  </p:stCondLst>
                                  <p:childTnLst>
                                    <p:set>
                                      <p:cBhvr>
                                        <p:cTn id="13" dur="1" fill="hold">
                                          <p:stCondLst>
                                            <p:cond delay="0"/>
                                          </p:stCondLst>
                                        </p:cTn>
                                        <p:tgtEl>
                                          <p:spTgt spid="33795">
                                            <p:txEl>
                                              <p:pRg st="0" end="0"/>
                                            </p:txEl>
                                          </p:spTgt>
                                        </p:tgtEl>
                                        <p:attrNameLst>
                                          <p:attrName>style.visibility</p:attrName>
                                        </p:attrNameLst>
                                      </p:cBhvr>
                                      <p:to>
                                        <p:strVal val="visible"/>
                                      </p:to>
                                    </p:set>
                                    <p:animEffect transition="in" filter="fade">
                                      <p:cBhvr>
                                        <p:cTn id="14" dur="2000"/>
                                        <p:tgtEl>
                                          <p:spTgt spid="33795">
                                            <p:txEl>
                                              <p:pRg st="0" end="0"/>
                                            </p:txEl>
                                          </p:spTgt>
                                        </p:tgtEl>
                                      </p:cBhvr>
                                    </p:animEffect>
                                    <p:anim calcmode="lin" valueType="num">
                                      <p:cBhvr>
                                        <p:cTn id="15" dur="2000" fill="hold"/>
                                        <p:tgtEl>
                                          <p:spTgt spid="33795">
                                            <p:txEl>
                                              <p:pRg st="0" end="0"/>
                                            </p:txEl>
                                          </p:spTgt>
                                        </p:tgtEl>
                                        <p:attrNameLst>
                                          <p:attrName>ppt_x</p:attrName>
                                        </p:attrNameLst>
                                      </p:cBhvr>
                                      <p:tavLst>
                                        <p:tav tm="0">
                                          <p:val>
                                            <p:strVal val="#ppt_x"/>
                                          </p:val>
                                        </p:tav>
                                        <p:tav tm="100000">
                                          <p:val>
                                            <p:strVal val="#ppt_x"/>
                                          </p:val>
                                        </p:tav>
                                      </p:tavLst>
                                    </p:anim>
                                    <p:anim calcmode="lin" valueType="num">
                                      <p:cBhvr>
                                        <p:cTn id="16" dur="1800" decel="100000" fill="hold"/>
                                        <p:tgtEl>
                                          <p:spTgt spid="33795">
                                            <p:txEl>
                                              <p:pRg st="0" end="0"/>
                                            </p:txEl>
                                          </p:spTgt>
                                        </p:tgtEl>
                                        <p:attrNameLst>
                                          <p:attrName>ppt_y</p:attrName>
                                        </p:attrNameLst>
                                      </p:cBhvr>
                                      <p:tavLst>
                                        <p:tav tm="0">
                                          <p:val>
                                            <p:strVal val="#ppt_y+1"/>
                                          </p:val>
                                        </p:tav>
                                        <p:tav tm="100000">
                                          <p:val>
                                            <p:strVal val="#ppt_y-.03"/>
                                          </p:val>
                                        </p:tav>
                                      </p:tavLst>
                                    </p:anim>
                                    <p:anim calcmode="lin" valueType="num">
                                      <p:cBhvr>
                                        <p:cTn id="17" dur="200" accel="100000" fill="hold">
                                          <p:stCondLst>
                                            <p:cond delay="1800"/>
                                          </p:stCondLst>
                                        </p:cTn>
                                        <p:tgtEl>
                                          <p:spTgt spid="33795">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37" presetClass="entr" presetSubtype="0" fill="hold" nodeType="clickEffect">
                                  <p:stCondLst>
                                    <p:cond delay="0"/>
                                  </p:stCondLst>
                                  <p:childTnLst>
                                    <p:set>
                                      <p:cBhvr>
                                        <p:cTn id="21" dur="1" fill="hold">
                                          <p:stCondLst>
                                            <p:cond delay="0"/>
                                          </p:stCondLst>
                                        </p:cTn>
                                        <p:tgtEl>
                                          <p:spTgt spid="33795">
                                            <p:txEl>
                                              <p:pRg st="1" end="1"/>
                                            </p:txEl>
                                          </p:spTgt>
                                        </p:tgtEl>
                                        <p:attrNameLst>
                                          <p:attrName>style.visibility</p:attrName>
                                        </p:attrNameLst>
                                      </p:cBhvr>
                                      <p:to>
                                        <p:strVal val="visible"/>
                                      </p:to>
                                    </p:set>
                                    <p:animEffect transition="in" filter="fade">
                                      <p:cBhvr>
                                        <p:cTn id="22" dur="2000"/>
                                        <p:tgtEl>
                                          <p:spTgt spid="33795">
                                            <p:txEl>
                                              <p:pRg st="1" end="1"/>
                                            </p:txEl>
                                          </p:spTgt>
                                        </p:tgtEl>
                                      </p:cBhvr>
                                    </p:animEffect>
                                    <p:anim calcmode="lin" valueType="num">
                                      <p:cBhvr>
                                        <p:cTn id="23" dur="2000" fill="hold"/>
                                        <p:tgtEl>
                                          <p:spTgt spid="33795">
                                            <p:txEl>
                                              <p:pRg st="1" end="1"/>
                                            </p:txEl>
                                          </p:spTgt>
                                        </p:tgtEl>
                                        <p:attrNameLst>
                                          <p:attrName>ppt_x</p:attrName>
                                        </p:attrNameLst>
                                      </p:cBhvr>
                                      <p:tavLst>
                                        <p:tav tm="0">
                                          <p:val>
                                            <p:strVal val="#ppt_x"/>
                                          </p:val>
                                        </p:tav>
                                        <p:tav tm="100000">
                                          <p:val>
                                            <p:strVal val="#ppt_x"/>
                                          </p:val>
                                        </p:tav>
                                      </p:tavLst>
                                    </p:anim>
                                    <p:anim calcmode="lin" valueType="num">
                                      <p:cBhvr>
                                        <p:cTn id="24" dur="1800" decel="100000" fill="hold"/>
                                        <p:tgtEl>
                                          <p:spTgt spid="33795">
                                            <p:txEl>
                                              <p:pRg st="1" end="1"/>
                                            </p:txEl>
                                          </p:spTgt>
                                        </p:tgtEl>
                                        <p:attrNameLst>
                                          <p:attrName>ppt_y</p:attrName>
                                        </p:attrNameLst>
                                      </p:cBhvr>
                                      <p:tavLst>
                                        <p:tav tm="0">
                                          <p:val>
                                            <p:strVal val="#ppt_y+1"/>
                                          </p:val>
                                        </p:tav>
                                        <p:tav tm="100000">
                                          <p:val>
                                            <p:strVal val="#ppt_y-.03"/>
                                          </p:val>
                                        </p:tav>
                                      </p:tavLst>
                                    </p:anim>
                                    <p:anim calcmode="lin" valueType="num">
                                      <p:cBhvr>
                                        <p:cTn id="25" dur="200" accel="100000" fill="hold">
                                          <p:stCondLst>
                                            <p:cond delay="1800"/>
                                          </p:stCondLst>
                                        </p:cTn>
                                        <p:tgtEl>
                                          <p:spTgt spid="33795">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37" presetClass="entr" presetSubtype="0" fill="hold" nodeType="clickEffect">
                                  <p:stCondLst>
                                    <p:cond delay="0"/>
                                  </p:stCondLst>
                                  <p:childTnLst>
                                    <p:set>
                                      <p:cBhvr>
                                        <p:cTn id="29" dur="1" fill="hold">
                                          <p:stCondLst>
                                            <p:cond delay="0"/>
                                          </p:stCondLst>
                                        </p:cTn>
                                        <p:tgtEl>
                                          <p:spTgt spid="33795">
                                            <p:txEl>
                                              <p:pRg st="2" end="2"/>
                                            </p:txEl>
                                          </p:spTgt>
                                        </p:tgtEl>
                                        <p:attrNameLst>
                                          <p:attrName>style.visibility</p:attrName>
                                        </p:attrNameLst>
                                      </p:cBhvr>
                                      <p:to>
                                        <p:strVal val="visible"/>
                                      </p:to>
                                    </p:set>
                                    <p:animEffect transition="in" filter="fade">
                                      <p:cBhvr>
                                        <p:cTn id="30" dur="2000"/>
                                        <p:tgtEl>
                                          <p:spTgt spid="33795">
                                            <p:txEl>
                                              <p:pRg st="2" end="2"/>
                                            </p:txEl>
                                          </p:spTgt>
                                        </p:tgtEl>
                                      </p:cBhvr>
                                    </p:animEffect>
                                    <p:anim calcmode="lin" valueType="num">
                                      <p:cBhvr>
                                        <p:cTn id="31" dur="2000" fill="hold"/>
                                        <p:tgtEl>
                                          <p:spTgt spid="33795">
                                            <p:txEl>
                                              <p:pRg st="2" end="2"/>
                                            </p:txEl>
                                          </p:spTgt>
                                        </p:tgtEl>
                                        <p:attrNameLst>
                                          <p:attrName>ppt_x</p:attrName>
                                        </p:attrNameLst>
                                      </p:cBhvr>
                                      <p:tavLst>
                                        <p:tav tm="0">
                                          <p:val>
                                            <p:strVal val="#ppt_x"/>
                                          </p:val>
                                        </p:tav>
                                        <p:tav tm="100000">
                                          <p:val>
                                            <p:strVal val="#ppt_x"/>
                                          </p:val>
                                        </p:tav>
                                      </p:tavLst>
                                    </p:anim>
                                    <p:anim calcmode="lin" valueType="num">
                                      <p:cBhvr>
                                        <p:cTn id="32" dur="1800" decel="100000" fill="hold"/>
                                        <p:tgtEl>
                                          <p:spTgt spid="33795">
                                            <p:txEl>
                                              <p:pRg st="2" end="2"/>
                                            </p:txEl>
                                          </p:spTgt>
                                        </p:tgtEl>
                                        <p:attrNameLst>
                                          <p:attrName>ppt_y</p:attrName>
                                        </p:attrNameLst>
                                      </p:cBhvr>
                                      <p:tavLst>
                                        <p:tav tm="0">
                                          <p:val>
                                            <p:strVal val="#ppt_y+1"/>
                                          </p:val>
                                        </p:tav>
                                        <p:tav tm="100000">
                                          <p:val>
                                            <p:strVal val="#ppt_y-.03"/>
                                          </p:val>
                                        </p:tav>
                                      </p:tavLst>
                                    </p:anim>
                                    <p:anim calcmode="lin" valueType="num">
                                      <p:cBhvr>
                                        <p:cTn id="33" dur="200" accel="100000" fill="hold">
                                          <p:stCondLst>
                                            <p:cond delay="1800"/>
                                          </p:stCondLst>
                                        </p:cTn>
                                        <p:tgtEl>
                                          <p:spTgt spid="33795">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37" presetClass="entr" presetSubtype="0" fill="hold" nodeType="clickEffect">
                                  <p:stCondLst>
                                    <p:cond delay="0"/>
                                  </p:stCondLst>
                                  <p:childTnLst>
                                    <p:set>
                                      <p:cBhvr>
                                        <p:cTn id="37" dur="1" fill="hold">
                                          <p:stCondLst>
                                            <p:cond delay="0"/>
                                          </p:stCondLst>
                                        </p:cTn>
                                        <p:tgtEl>
                                          <p:spTgt spid="33795">
                                            <p:txEl>
                                              <p:pRg st="3" end="3"/>
                                            </p:txEl>
                                          </p:spTgt>
                                        </p:tgtEl>
                                        <p:attrNameLst>
                                          <p:attrName>style.visibility</p:attrName>
                                        </p:attrNameLst>
                                      </p:cBhvr>
                                      <p:to>
                                        <p:strVal val="visible"/>
                                      </p:to>
                                    </p:set>
                                    <p:animEffect transition="in" filter="fade">
                                      <p:cBhvr>
                                        <p:cTn id="38" dur="2000"/>
                                        <p:tgtEl>
                                          <p:spTgt spid="33795">
                                            <p:txEl>
                                              <p:pRg st="3" end="3"/>
                                            </p:txEl>
                                          </p:spTgt>
                                        </p:tgtEl>
                                      </p:cBhvr>
                                    </p:animEffect>
                                    <p:anim calcmode="lin" valueType="num">
                                      <p:cBhvr>
                                        <p:cTn id="39" dur="2000" fill="hold"/>
                                        <p:tgtEl>
                                          <p:spTgt spid="33795">
                                            <p:txEl>
                                              <p:pRg st="3" end="3"/>
                                            </p:txEl>
                                          </p:spTgt>
                                        </p:tgtEl>
                                        <p:attrNameLst>
                                          <p:attrName>ppt_x</p:attrName>
                                        </p:attrNameLst>
                                      </p:cBhvr>
                                      <p:tavLst>
                                        <p:tav tm="0">
                                          <p:val>
                                            <p:strVal val="#ppt_x"/>
                                          </p:val>
                                        </p:tav>
                                        <p:tav tm="100000">
                                          <p:val>
                                            <p:strVal val="#ppt_x"/>
                                          </p:val>
                                        </p:tav>
                                      </p:tavLst>
                                    </p:anim>
                                    <p:anim calcmode="lin" valueType="num">
                                      <p:cBhvr>
                                        <p:cTn id="40" dur="1800" decel="100000" fill="hold"/>
                                        <p:tgtEl>
                                          <p:spTgt spid="33795">
                                            <p:txEl>
                                              <p:pRg st="3" end="3"/>
                                            </p:txEl>
                                          </p:spTgt>
                                        </p:tgtEl>
                                        <p:attrNameLst>
                                          <p:attrName>ppt_y</p:attrName>
                                        </p:attrNameLst>
                                      </p:cBhvr>
                                      <p:tavLst>
                                        <p:tav tm="0">
                                          <p:val>
                                            <p:strVal val="#ppt_y+1"/>
                                          </p:val>
                                        </p:tav>
                                        <p:tav tm="100000">
                                          <p:val>
                                            <p:strVal val="#ppt_y-.03"/>
                                          </p:val>
                                        </p:tav>
                                      </p:tavLst>
                                    </p:anim>
                                    <p:anim calcmode="lin" valueType="num">
                                      <p:cBhvr>
                                        <p:cTn id="41" dur="200" accel="100000" fill="hold">
                                          <p:stCondLst>
                                            <p:cond delay="1800"/>
                                          </p:stCondLst>
                                        </p:cTn>
                                        <p:tgtEl>
                                          <p:spTgt spid="33795">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37" presetClass="entr" presetSubtype="0" fill="hold" nodeType="clickEffect">
                                  <p:stCondLst>
                                    <p:cond delay="0"/>
                                  </p:stCondLst>
                                  <p:childTnLst>
                                    <p:set>
                                      <p:cBhvr>
                                        <p:cTn id="45" dur="1" fill="hold">
                                          <p:stCondLst>
                                            <p:cond delay="0"/>
                                          </p:stCondLst>
                                        </p:cTn>
                                        <p:tgtEl>
                                          <p:spTgt spid="33795">
                                            <p:txEl>
                                              <p:pRg st="4" end="4"/>
                                            </p:txEl>
                                          </p:spTgt>
                                        </p:tgtEl>
                                        <p:attrNameLst>
                                          <p:attrName>style.visibility</p:attrName>
                                        </p:attrNameLst>
                                      </p:cBhvr>
                                      <p:to>
                                        <p:strVal val="visible"/>
                                      </p:to>
                                    </p:set>
                                    <p:animEffect transition="in" filter="fade">
                                      <p:cBhvr>
                                        <p:cTn id="46" dur="2000"/>
                                        <p:tgtEl>
                                          <p:spTgt spid="33795">
                                            <p:txEl>
                                              <p:pRg st="4" end="4"/>
                                            </p:txEl>
                                          </p:spTgt>
                                        </p:tgtEl>
                                      </p:cBhvr>
                                    </p:animEffect>
                                    <p:anim calcmode="lin" valueType="num">
                                      <p:cBhvr>
                                        <p:cTn id="47" dur="2000" fill="hold"/>
                                        <p:tgtEl>
                                          <p:spTgt spid="33795">
                                            <p:txEl>
                                              <p:pRg st="4" end="4"/>
                                            </p:txEl>
                                          </p:spTgt>
                                        </p:tgtEl>
                                        <p:attrNameLst>
                                          <p:attrName>ppt_x</p:attrName>
                                        </p:attrNameLst>
                                      </p:cBhvr>
                                      <p:tavLst>
                                        <p:tav tm="0">
                                          <p:val>
                                            <p:strVal val="#ppt_x"/>
                                          </p:val>
                                        </p:tav>
                                        <p:tav tm="100000">
                                          <p:val>
                                            <p:strVal val="#ppt_x"/>
                                          </p:val>
                                        </p:tav>
                                      </p:tavLst>
                                    </p:anim>
                                    <p:anim calcmode="lin" valueType="num">
                                      <p:cBhvr>
                                        <p:cTn id="48" dur="1800" decel="100000" fill="hold"/>
                                        <p:tgtEl>
                                          <p:spTgt spid="33795">
                                            <p:txEl>
                                              <p:pRg st="4" end="4"/>
                                            </p:txEl>
                                          </p:spTgt>
                                        </p:tgtEl>
                                        <p:attrNameLst>
                                          <p:attrName>ppt_y</p:attrName>
                                        </p:attrNameLst>
                                      </p:cBhvr>
                                      <p:tavLst>
                                        <p:tav tm="0">
                                          <p:val>
                                            <p:strVal val="#ppt_y+1"/>
                                          </p:val>
                                        </p:tav>
                                        <p:tav tm="100000">
                                          <p:val>
                                            <p:strVal val="#ppt_y-.03"/>
                                          </p:val>
                                        </p:tav>
                                      </p:tavLst>
                                    </p:anim>
                                    <p:anim calcmode="lin" valueType="num">
                                      <p:cBhvr>
                                        <p:cTn id="49" dur="200" accel="100000" fill="hold">
                                          <p:stCondLst>
                                            <p:cond delay="1800"/>
                                          </p:stCondLst>
                                        </p:cTn>
                                        <p:tgtEl>
                                          <p:spTgt spid="33795">
                                            <p:txEl>
                                              <p:pRg st="4" end="4"/>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type="body" idx="1"/>
          </p:nvPr>
        </p:nvSpPr>
        <p:spPr>
          <a:xfrm>
            <a:off x="900113" y="44450"/>
            <a:ext cx="8243887" cy="6524625"/>
          </a:xfrm>
        </p:spPr>
        <p:txBody>
          <a:bodyPr/>
          <a:lstStyle/>
          <a:p>
            <a:pPr algn="just">
              <a:lnSpc>
                <a:spcPct val="80000"/>
              </a:lnSpc>
              <a:buClr>
                <a:schemeClr val="tx1"/>
              </a:buClr>
            </a:pPr>
            <a:r>
              <a:rPr lang="uz-Cyrl-UZ" sz="1800" i="1">
                <a:effectLst/>
                <a:latin typeface="Times New Roman" pitchFamily="18" charset="0"/>
              </a:rPr>
              <a:t>Қорахонийлар давлати </a:t>
            </a:r>
            <a:r>
              <a:rPr lang="uz-Cyrl-UZ" sz="1800">
                <a:effectLst/>
                <a:latin typeface="Times New Roman" pitchFamily="18" charset="0"/>
              </a:rPr>
              <a:t>Еттисув ҳудудидаги Қорлуқ (756-940 йй.) давлати ўрнида Х аср ўрталарида ташкил топди</a:t>
            </a:r>
            <a:r>
              <a:rPr lang="ru-RU" sz="1800">
                <a:effectLst/>
                <a:latin typeface="Times New Roman" pitchFamily="18" charset="0"/>
              </a:rPr>
              <a:t>;</a:t>
            </a:r>
            <a:endParaRPr lang="en-US" sz="1800">
              <a:effectLst/>
              <a:latin typeface="Times New Roman" pitchFamily="18" charset="0"/>
            </a:endParaRPr>
          </a:p>
          <a:p>
            <a:pPr algn="just">
              <a:lnSpc>
                <a:spcPct val="80000"/>
              </a:lnSpc>
              <a:buClr>
                <a:schemeClr val="tx1"/>
              </a:buClr>
            </a:pPr>
            <a:r>
              <a:rPr lang="uz-Cyrl-UZ" sz="1800">
                <a:effectLst/>
                <a:latin typeface="Times New Roman" pitchFamily="18" charset="0"/>
              </a:rPr>
              <a:t>Сомонийлар давлатидаги ички низолардан фойдаланган Қорахонийлар Х аср охирларида Мовароуннаҳр ерларини ҳам эгаллашга ва ўз давлати ҳудудини кенгайтиришга муваффақ бўлдилар</a:t>
            </a:r>
            <a:r>
              <a:rPr lang="ru-RU" sz="1800">
                <a:effectLst/>
                <a:latin typeface="Times New Roman" pitchFamily="18" charset="0"/>
              </a:rPr>
              <a:t>;</a:t>
            </a:r>
            <a:endParaRPr lang="en-US" sz="1800">
              <a:effectLst/>
              <a:latin typeface="Times New Roman" pitchFamily="18" charset="0"/>
            </a:endParaRPr>
          </a:p>
          <a:p>
            <a:pPr algn="just">
              <a:lnSpc>
                <a:spcPct val="80000"/>
              </a:lnSpc>
              <a:buClr>
                <a:schemeClr val="tx1"/>
              </a:buClr>
            </a:pPr>
            <a:r>
              <a:rPr lang="uz-Cyrl-UZ" sz="1800">
                <a:effectLst/>
                <a:latin typeface="Times New Roman" pitchFamily="18" charset="0"/>
              </a:rPr>
              <a:t>Х аср охирида Сомонийлар давлати ҳудудида туркий сулолалар барпо этган иккита давлат ташкил топди</a:t>
            </a:r>
            <a:r>
              <a:rPr lang="ru-RU" sz="1800">
                <a:effectLst/>
                <a:latin typeface="Times New Roman" pitchFamily="18" charset="0"/>
              </a:rPr>
              <a:t>;</a:t>
            </a:r>
            <a:endParaRPr lang="en-US" sz="1800">
              <a:effectLst/>
              <a:latin typeface="Times New Roman" pitchFamily="18" charset="0"/>
            </a:endParaRPr>
          </a:p>
          <a:p>
            <a:pPr algn="just">
              <a:lnSpc>
                <a:spcPct val="80000"/>
              </a:lnSpc>
              <a:buClr>
                <a:schemeClr val="tx1"/>
              </a:buClr>
            </a:pPr>
            <a:r>
              <a:rPr lang="uz-Cyrl-UZ" sz="1800">
                <a:effectLst/>
                <a:latin typeface="Times New Roman" pitchFamily="18" charset="0"/>
              </a:rPr>
              <a:t>Биринчиси, Қошғардан Амударёгача чўзилган - Шарқий Туркистоннинг бир қисмини, Еттисув, Шош, Фарғона ва қадимги Суғдиёна ҳудудларини ўз ичига олган Қорахонийлар давлати</a:t>
            </a:r>
            <a:r>
              <a:rPr lang="ru-RU" sz="1800">
                <a:effectLst/>
                <a:latin typeface="Times New Roman" pitchFamily="18" charset="0"/>
              </a:rPr>
              <a:t>;</a:t>
            </a:r>
            <a:endParaRPr lang="en-US" sz="1800">
              <a:effectLst/>
              <a:latin typeface="Times New Roman" pitchFamily="18" charset="0"/>
            </a:endParaRPr>
          </a:p>
          <a:p>
            <a:pPr algn="just">
              <a:lnSpc>
                <a:spcPct val="80000"/>
              </a:lnSpc>
              <a:buClr>
                <a:schemeClr val="tx1"/>
              </a:buClr>
            </a:pPr>
            <a:r>
              <a:rPr lang="uz-Cyrl-UZ" sz="1800">
                <a:effectLst/>
                <a:latin typeface="Times New Roman" pitchFamily="18" charset="0"/>
              </a:rPr>
              <a:t>Иккинчиси, Шимолий Ҳиндистон сарҳадларидан Каспий денгизнинг жанубий қирғоқларигача чўзилган ҳамда ҳозирги Афғонистон ва шимоли-шарқий Эронни, Хоразм воҳасини  ўз ичига олган Ғазнавийлар давлати эди</a:t>
            </a:r>
            <a:r>
              <a:rPr lang="ru-RU" sz="1800">
                <a:effectLst/>
                <a:latin typeface="Times New Roman" pitchFamily="18" charset="0"/>
              </a:rPr>
              <a:t>;</a:t>
            </a:r>
            <a:endParaRPr lang="en-US" sz="1800">
              <a:effectLst/>
              <a:latin typeface="Times New Roman" pitchFamily="18" charset="0"/>
            </a:endParaRPr>
          </a:p>
          <a:p>
            <a:pPr algn="just">
              <a:lnSpc>
                <a:spcPct val="80000"/>
              </a:lnSpc>
              <a:buClr>
                <a:schemeClr val="tx1"/>
              </a:buClr>
            </a:pPr>
            <a:r>
              <a:rPr lang="uz-Cyrl-UZ" sz="1800">
                <a:effectLst/>
                <a:latin typeface="Times New Roman" pitchFamily="18" charset="0"/>
              </a:rPr>
              <a:t>Ғазнавийлар давлати асосчиси Султон Маҳмуд ва Қорахонийлар ҳукмдори Наср ўртасида 1001 йилда тузилган шартномага кўра, Амударё икки давлат ўртасидаги чегара қилиб белгиланди</a:t>
            </a:r>
            <a:r>
              <a:rPr lang="ru-RU" sz="1800">
                <a:effectLst/>
                <a:latin typeface="Times New Roman" pitchFamily="18" charset="0"/>
              </a:rPr>
              <a:t>;</a:t>
            </a:r>
            <a:endParaRPr lang="en-US" sz="1800">
              <a:effectLst/>
              <a:latin typeface="Times New Roman" pitchFamily="18" charset="0"/>
            </a:endParaRPr>
          </a:p>
          <a:p>
            <a:pPr algn="just">
              <a:lnSpc>
                <a:spcPct val="80000"/>
              </a:lnSpc>
              <a:buClr>
                <a:schemeClr val="tx1"/>
              </a:buClr>
            </a:pPr>
            <a:r>
              <a:rPr lang="uz-Cyrl-UZ" sz="1800">
                <a:effectLst/>
                <a:latin typeface="Times New Roman" pitchFamily="18" charset="0"/>
              </a:rPr>
              <a:t>Қорахонийлар давлати ХI асрнинг биринчи ярмида ички сиёсий низолар натижасида икки қисмга – Ғарбий Қорахонийлар давлати ва Шарқий Қорахонийлар давлатига бўлиниб кетади</a:t>
            </a:r>
            <a:r>
              <a:rPr lang="ru-RU" sz="1800">
                <a:effectLst/>
                <a:latin typeface="Times New Roman" pitchFamily="18" charset="0"/>
              </a:rPr>
              <a:t>;</a:t>
            </a:r>
            <a:endParaRPr lang="en-US" sz="1800">
              <a:effectLst/>
              <a:latin typeface="Times New Roman" pitchFamily="18" charset="0"/>
            </a:endParaRPr>
          </a:p>
          <a:p>
            <a:pPr algn="just">
              <a:lnSpc>
                <a:spcPct val="80000"/>
              </a:lnSpc>
              <a:buClr>
                <a:schemeClr val="tx1"/>
              </a:buClr>
            </a:pPr>
            <a:r>
              <a:rPr lang="uz-Cyrl-UZ" sz="1800">
                <a:effectLst/>
                <a:latin typeface="Times New Roman" pitchFamily="18" charset="0"/>
              </a:rPr>
              <a:t>XI аср ўрталарида “Тамғочхон” унвонини олган қорахоний ҳукмдор Иброҳим ибн Наср Ғарбий Қорахонийлар давлатининг пойтахтини Ўзганддан Самарқандга кўчиргач, Мовароуннаҳр Қорахонийлар давлатининг катта сиёсий аҳамиятга эга бўлган асосий ҳудудига айланди</a:t>
            </a:r>
            <a:r>
              <a:rPr lang="ru-RU" sz="1800">
                <a:effectLst/>
                <a:latin typeface="Times New Roman" pitchFamily="18" charset="0"/>
              </a:rPr>
              <a:t>;</a:t>
            </a:r>
            <a:endParaRPr lang="en-US" sz="1800">
              <a:effectLst/>
              <a:latin typeface="Times New Roman" pitchFamily="18" charset="0"/>
            </a:endParaRPr>
          </a:p>
          <a:p>
            <a:pPr algn="just">
              <a:lnSpc>
                <a:spcPct val="80000"/>
              </a:lnSpc>
              <a:buClr>
                <a:schemeClr val="tx1"/>
              </a:buClr>
            </a:pPr>
            <a:r>
              <a:rPr lang="uz-Cyrl-UZ" sz="1800">
                <a:effectLst/>
                <a:latin typeface="Times New Roman" pitchFamily="18" charset="0"/>
              </a:rPr>
              <a:t>Қорахонийлар давлатидаги ички низолардан фойдаланган Салжуқийлар (XI асрнинг 2-ярмида), Қорахитойлар (XII асрнинг ўрталари) ва Хоразмшоҳлар (XIII аср бошлари) Қорахонийларга тегишли ҳудудларни эгаллаб олдилар. Қорахоний ҳукмдорлар бу даврларда уларга расман тобе бўлиб, уларнинг ҳукмронлиги 1212 йилда Хоразмшоҳ Султон Муҳаммад томонидан бутунлай тугатилди.</a:t>
            </a:r>
            <a:endParaRPr lang="ru-RU" sz="1800">
              <a:effectLst/>
              <a:latin typeface="Times New Roman" pitchFamily="18" charset="0"/>
            </a:endParaRPr>
          </a:p>
        </p:txBody>
      </p:sp>
      <p:sp>
        <p:nvSpPr>
          <p:cNvPr id="37892" name="WordArt 4"/>
          <p:cNvSpPr>
            <a:spLocks noChangeArrowheads="1" noChangeShapeType="1" noTextEdit="1"/>
          </p:cNvSpPr>
          <p:nvPr/>
        </p:nvSpPr>
        <p:spPr bwMode="auto">
          <a:xfrm rot="5400000">
            <a:off x="-2604294" y="2972594"/>
            <a:ext cx="6192838" cy="768350"/>
          </a:xfrm>
          <a:prstGeom prst="rect">
            <a:avLst/>
          </a:prstGeom>
          <a:extLst>
            <a:ext uri="{AF507438-7753-43E0-B8FC-AC1667EBCBE1}">
              <a14:hiddenEffects xmlns:a14="http://schemas.microsoft.com/office/drawing/2010/main">
                <a:effectLst/>
              </a14:hiddenEffects>
            </a:ext>
          </a:extLst>
        </p:spPr>
        <p:txBody>
          <a:bodyPr vert="wordArtVert"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fontAlgn="auto"/>
            <a:r>
              <a:rPr lang="ru-RU" sz="3600" kern="10">
                <a:ln w="9525">
                  <a:round/>
                  <a:headEnd/>
                  <a:tailEnd/>
                </a:ln>
                <a:gradFill rotWithShape="0">
                  <a:gsLst>
                    <a:gs pos="0">
                      <a:srgbClr val="FFF200">
                        <a:alpha val="81000"/>
                      </a:srgbClr>
                    </a:gs>
                    <a:gs pos="45000">
                      <a:srgbClr val="FF7A00">
                        <a:alpha val="81000"/>
                      </a:srgbClr>
                    </a:gs>
                    <a:gs pos="70000">
                      <a:srgbClr val="FF0300">
                        <a:alpha val="81000"/>
                      </a:srgbClr>
                    </a:gs>
                    <a:gs pos="100000">
                      <a:srgbClr val="4D0808">
                        <a:alpha val="81000"/>
                      </a:srgbClr>
                    </a:gs>
                  </a:gsLst>
                  <a:lin ang="0" scaled="1"/>
                </a:gradFill>
                <a:latin typeface="Times New Roman"/>
                <a:cs typeface="Times New Roman"/>
              </a:rPr>
              <a:t>Қорахонийлар   давлати</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37892"/>
                                        </p:tgtEl>
                                        <p:attrNameLst>
                                          <p:attrName>style.visibility</p:attrName>
                                        </p:attrNameLst>
                                      </p:cBhvr>
                                      <p:to>
                                        <p:strVal val="visible"/>
                                      </p:to>
                                    </p:set>
                                    <p:anim calcmode="lin" valueType="num">
                                      <p:cBhvr>
                                        <p:cTn id="7" dur="2000" fill="hold"/>
                                        <p:tgtEl>
                                          <p:spTgt spid="37892"/>
                                        </p:tgtEl>
                                        <p:attrNameLst>
                                          <p:attrName>ppt_w</p:attrName>
                                        </p:attrNameLst>
                                      </p:cBhvr>
                                      <p:tavLst>
                                        <p:tav tm="0">
                                          <p:val>
                                            <p:strVal val="#ppt_w*0.05"/>
                                          </p:val>
                                        </p:tav>
                                        <p:tav tm="100000">
                                          <p:val>
                                            <p:strVal val="#ppt_w"/>
                                          </p:val>
                                        </p:tav>
                                      </p:tavLst>
                                    </p:anim>
                                    <p:anim calcmode="lin" valueType="num">
                                      <p:cBhvr>
                                        <p:cTn id="8" dur="2000" fill="hold"/>
                                        <p:tgtEl>
                                          <p:spTgt spid="37892"/>
                                        </p:tgtEl>
                                        <p:attrNameLst>
                                          <p:attrName>ppt_h</p:attrName>
                                        </p:attrNameLst>
                                      </p:cBhvr>
                                      <p:tavLst>
                                        <p:tav tm="0">
                                          <p:val>
                                            <p:strVal val="#ppt_h"/>
                                          </p:val>
                                        </p:tav>
                                        <p:tav tm="100000">
                                          <p:val>
                                            <p:strVal val="#ppt_h"/>
                                          </p:val>
                                        </p:tav>
                                      </p:tavLst>
                                    </p:anim>
                                    <p:anim calcmode="lin" valueType="num">
                                      <p:cBhvr>
                                        <p:cTn id="9" dur="2000" fill="hold"/>
                                        <p:tgtEl>
                                          <p:spTgt spid="37892"/>
                                        </p:tgtEl>
                                        <p:attrNameLst>
                                          <p:attrName>ppt_x</p:attrName>
                                        </p:attrNameLst>
                                      </p:cBhvr>
                                      <p:tavLst>
                                        <p:tav tm="0">
                                          <p:val>
                                            <p:strVal val="#ppt_x-.2"/>
                                          </p:val>
                                        </p:tav>
                                        <p:tav tm="100000">
                                          <p:val>
                                            <p:strVal val="#ppt_x"/>
                                          </p:val>
                                        </p:tav>
                                      </p:tavLst>
                                    </p:anim>
                                    <p:anim calcmode="lin" valueType="num">
                                      <p:cBhvr>
                                        <p:cTn id="10" dur="2000" fill="hold"/>
                                        <p:tgtEl>
                                          <p:spTgt spid="37892"/>
                                        </p:tgtEl>
                                        <p:attrNameLst>
                                          <p:attrName>ppt_y</p:attrName>
                                        </p:attrNameLst>
                                      </p:cBhvr>
                                      <p:tavLst>
                                        <p:tav tm="0">
                                          <p:val>
                                            <p:strVal val="#ppt_y"/>
                                          </p:val>
                                        </p:tav>
                                        <p:tav tm="100000">
                                          <p:val>
                                            <p:strVal val="#ppt_y"/>
                                          </p:val>
                                        </p:tav>
                                      </p:tavLst>
                                    </p:anim>
                                    <p:animEffect transition="in" filter="fade">
                                      <p:cBhvr>
                                        <p:cTn id="11" dur="2000"/>
                                        <p:tgtEl>
                                          <p:spTgt spid="3789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42" presetClass="entr" presetSubtype="0" fill="hold" nodeType="clickEffect">
                                  <p:stCondLst>
                                    <p:cond delay="0"/>
                                  </p:stCondLst>
                                  <p:childTnLst>
                                    <p:set>
                                      <p:cBhvr>
                                        <p:cTn id="15" dur="1" fill="hold">
                                          <p:stCondLst>
                                            <p:cond delay="0"/>
                                          </p:stCondLst>
                                        </p:cTn>
                                        <p:tgtEl>
                                          <p:spTgt spid="37891">
                                            <p:txEl>
                                              <p:pRg st="0" end="0"/>
                                            </p:txEl>
                                          </p:spTgt>
                                        </p:tgtEl>
                                        <p:attrNameLst>
                                          <p:attrName>style.visibility</p:attrName>
                                        </p:attrNameLst>
                                      </p:cBhvr>
                                      <p:to>
                                        <p:strVal val="visible"/>
                                      </p:to>
                                    </p:set>
                                    <p:animEffect transition="in" filter="fade">
                                      <p:cBhvr>
                                        <p:cTn id="16" dur="1000"/>
                                        <p:tgtEl>
                                          <p:spTgt spid="37891">
                                            <p:txEl>
                                              <p:pRg st="0" end="0"/>
                                            </p:txEl>
                                          </p:spTgt>
                                        </p:tgtEl>
                                      </p:cBhvr>
                                    </p:animEffect>
                                    <p:anim calcmode="lin" valueType="num">
                                      <p:cBhvr>
                                        <p:cTn id="17" dur="1000" fill="hold"/>
                                        <p:tgtEl>
                                          <p:spTgt spid="37891">
                                            <p:txEl>
                                              <p:pRg st="0" end="0"/>
                                            </p:txEl>
                                          </p:spTgt>
                                        </p:tgtEl>
                                        <p:attrNameLst>
                                          <p:attrName>ppt_x</p:attrName>
                                        </p:attrNameLst>
                                      </p:cBhvr>
                                      <p:tavLst>
                                        <p:tav tm="0">
                                          <p:val>
                                            <p:strVal val="#ppt_x"/>
                                          </p:val>
                                        </p:tav>
                                        <p:tav tm="100000">
                                          <p:val>
                                            <p:strVal val="#ppt_x"/>
                                          </p:val>
                                        </p:tav>
                                      </p:tavLst>
                                    </p:anim>
                                    <p:anim calcmode="lin" valueType="num">
                                      <p:cBhvr>
                                        <p:cTn id="18" dur="1000" fill="hold"/>
                                        <p:tgtEl>
                                          <p:spTgt spid="3789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nodeType="clickEffect">
                                  <p:stCondLst>
                                    <p:cond delay="0"/>
                                  </p:stCondLst>
                                  <p:childTnLst>
                                    <p:set>
                                      <p:cBhvr>
                                        <p:cTn id="22" dur="1" fill="hold">
                                          <p:stCondLst>
                                            <p:cond delay="0"/>
                                          </p:stCondLst>
                                        </p:cTn>
                                        <p:tgtEl>
                                          <p:spTgt spid="37891">
                                            <p:txEl>
                                              <p:pRg st="1" end="1"/>
                                            </p:txEl>
                                          </p:spTgt>
                                        </p:tgtEl>
                                        <p:attrNameLst>
                                          <p:attrName>style.visibility</p:attrName>
                                        </p:attrNameLst>
                                      </p:cBhvr>
                                      <p:to>
                                        <p:strVal val="visible"/>
                                      </p:to>
                                    </p:set>
                                    <p:animEffect transition="in" filter="fade">
                                      <p:cBhvr>
                                        <p:cTn id="23" dur="1000"/>
                                        <p:tgtEl>
                                          <p:spTgt spid="37891">
                                            <p:txEl>
                                              <p:pRg st="1" end="1"/>
                                            </p:txEl>
                                          </p:spTgt>
                                        </p:tgtEl>
                                      </p:cBhvr>
                                    </p:animEffect>
                                    <p:anim calcmode="lin" valueType="num">
                                      <p:cBhvr>
                                        <p:cTn id="24" dur="1000" fill="hold"/>
                                        <p:tgtEl>
                                          <p:spTgt spid="37891">
                                            <p:txEl>
                                              <p:pRg st="1" end="1"/>
                                            </p:txEl>
                                          </p:spTgt>
                                        </p:tgtEl>
                                        <p:attrNameLst>
                                          <p:attrName>ppt_x</p:attrName>
                                        </p:attrNameLst>
                                      </p:cBhvr>
                                      <p:tavLst>
                                        <p:tav tm="0">
                                          <p:val>
                                            <p:strVal val="#ppt_x"/>
                                          </p:val>
                                        </p:tav>
                                        <p:tav tm="100000">
                                          <p:val>
                                            <p:strVal val="#ppt_x"/>
                                          </p:val>
                                        </p:tav>
                                      </p:tavLst>
                                    </p:anim>
                                    <p:anim calcmode="lin" valueType="num">
                                      <p:cBhvr>
                                        <p:cTn id="25" dur="1000" fill="hold"/>
                                        <p:tgtEl>
                                          <p:spTgt spid="3789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42" presetClass="entr" presetSubtype="0" fill="hold" nodeType="clickEffect">
                                  <p:stCondLst>
                                    <p:cond delay="0"/>
                                  </p:stCondLst>
                                  <p:childTnLst>
                                    <p:set>
                                      <p:cBhvr>
                                        <p:cTn id="29" dur="1" fill="hold">
                                          <p:stCondLst>
                                            <p:cond delay="0"/>
                                          </p:stCondLst>
                                        </p:cTn>
                                        <p:tgtEl>
                                          <p:spTgt spid="37891">
                                            <p:txEl>
                                              <p:pRg st="2" end="2"/>
                                            </p:txEl>
                                          </p:spTgt>
                                        </p:tgtEl>
                                        <p:attrNameLst>
                                          <p:attrName>style.visibility</p:attrName>
                                        </p:attrNameLst>
                                      </p:cBhvr>
                                      <p:to>
                                        <p:strVal val="visible"/>
                                      </p:to>
                                    </p:set>
                                    <p:animEffect transition="in" filter="fade">
                                      <p:cBhvr>
                                        <p:cTn id="30" dur="1000"/>
                                        <p:tgtEl>
                                          <p:spTgt spid="37891">
                                            <p:txEl>
                                              <p:pRg st="2" end="2"/>
                                            </p:txEl>
                                          </p:spTgt>
                                        </p:tgtEl>
                                      </p:cBhvr>
                                    </p:animEffect>
                                    <p:anim calcmode="lin" valueType="num">
                                      <p:cBhvr>
                                        <p:cTn id="31" dur="1000" fill="hold"/>
                                        <p:tgtEl>
                                          <p:spTgt spid="37891">
                                            <p:txEl>
                                              <p:pRg st="2" end="2"/>
                                            </p:txEl>
                                          </p:spTgt>
                                        </p:tgtEl>
                                        <p:attrNameLst>
                                          <p:attrName>ppt_x</p:attrName>
                                        </p:attrNameLst>
                                      </p:cBhvr>
                                      <p:tavLst>
                                        <p:tav tm="0">
                                          <p:val>
                                            <p:strVal val="#ppt_x"/>
                                          </p:val>
                                        </p:tav>
                                        <p:tav tm="100000">
                                          <p:val>
                                            <p:strVal val="#ppt_x"/>
                                          </p:val>
                                        </p:tav>
                                      </p:tavLst>
                                    </p:anim>
                                    <p:anim calcmode="lin" valueType="num">
                                      <p:cBhvr>
                                        <p:cTn id="32" dur="1000" fill="hold"/>
                                        <p:tgtEl>
                                          <p:spTgt spid="3789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42" presetClass="entr" presetSubtype="0" fill="hold" nodeType="clickEffect">
                                  <p:stCondLst>
                                    <p:cond delay="0"/>
                                  </p:stCondLst>
                                  <p:childTnLst>
                                    <p:set>
                                      <p:cBhvr>
                                        <p:cTn id="36" dur="1" fill="hold">
                                          <p:stCondLst>
                                            <p:cond delay="0"/>
                                          </p:stCondLst>
                                        </p:cTn>
                                        <p:tgtEl>
                                          <p:spTgt spid="37891">
                                            <p:txEl>
                                              <p:pRg st="3" end="3"/>
                                            </p:txEl>
                                          </p:spTgt>
                                        </p:tgtEl>
                                        <p:attrNameLst>
                                          <p:attrName>style.visibility</p:attrName>
                                        </p:attrNameLst>
                                      </p:cBhvr>
                                      <p:to>
                                        <p:strVal val="visible"/>
                                      </p:to>
                                    </p:set>
                                    <p:animEffect transition="in" filter="fade">
                                      <p:cBhvr>
                                        <p:cTn id="37" dur="1000"/>
                                        <p:tgtEl>
                                          <p:spTgt spid="37891">
                                            <p:txEl>
                                              <p:pRg st="3" end="3"/>
                                            </p:txEl>
                                          </p:spTgt>
                                        </p:tgtEl>
                                      </p:cBhvr>
                                    </p:animEffect>
                                    <p:anim calcmode="lin" valueType="num">
                                      <p:cBhvr>
                                        <p:cTn id="38" dur="1000" fill="hold"/>
                                        <p:tgtEl>
                                          <p:spTgt spid="37891">
                                            <p:txEl>
                                              <p:pRg st="3" end="3"/>
                                            </p:txEl>
                                          </p:spTgt>
                                        </p:tgtEl>
                                        <p:attrNameLst>
                                          <p:attrName>ppt_x</p:attrName>
                                        </p:attrNameLst>
                                      </p:cBhvr>
                                      <p:tavLst>
                                        <p:tav tm="0">
                                          <p:val>
                                            <p:strVal val="#ppt_x"/>
                                          </p:val>
                                        </p:tav>
                                        <p:tav tm="100000">
                                          <p:val>
                                            <p:strVal val="#ppt_x"/>
                                          </p:val>
                                        </p:tav>
                                      </p:tavLst>
                                    </p:anim>
                                    <p:anim calcmode="lin" valueType="num">
                                      <p:cBhvr>
                                        <p:cTn id="39" dur="1000" fill="hold"/>
                                        <p:tgtEl>
                                          <p:spTgt spid="3789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42" presetClass="entr" presetSubtype="0" fill="hold" nodeType="clickEffect">
                                  <p:stCondLst>
                                    <p:cond delay="0"/>
                                  </p:stCondLst>
                                  <p:childTnLst>
                                    <p:set>
                                      <p:cBhvr>
                                        <p:cTn id="43" dur="1" fill="hold">
                                          <p:stCondLst>
                                            <p:cond delay="0"/>
                                          </p:stCondLst>
                                        </p:cTn>
                                        <p:tgtEl>
                                          <p:spTgt spid="37891">
                                            <p:txEl>
                                              <p:pRg st="4" end="4"/>
                                            </p:txEl>
                                          </p:spTgt>
                                        </p:tgtEl>
                                        <p:attrNameLst>
                                          <p:attrName>style.visibility</p:attrName>
                                        </p:attrNameLst>
                                      </p:cBhvr>
                                      <p:to>
                                        <p:strVal val="visible"/>
                                      </p:to>
                                    </p:set>
                                    <p:animEffect transition="in" filter="fade">
                                      <p:cBhvr>
                                        <p:cTn id="44" dur="1000"/>
                                        <p:tgtEl>
                                          <p:spTgt spid="37891">
                                            <p:txEl>
                                              <p:pRg st="4" end="4"/>
                                            </p:txEl>
                                          </p:spTgt>
                                        </p:tgtEl>
                                      </p:cBhvr>
                                    </p:animEffect>
                                    <p:anim calcmode="lin" valueType="num">
                                      <p:cBhvr>
                                        <p:cTn id="45" dur="1000" fill="hold"/>
                                        <p:tgtEl>
                                          <p:spTgt spid="37891">
                                            <p:txEl>
                                              <p:pRg st="4" end="4"/>
                                            </p:txEl>
                                          </p:spTgt>
                                        </p:tgtEl>
                                        <p:attrNameLst>
                                          <p:attrName>ppt_x</p:attrName>
                                        </p:attrNameLst>
                                      </p:cBhvr>
                                      <p:tavLst>
                                        <p:tav tm="0">
                                          <p:val>
                                            <p:strVal val="#ppt_x"/>
                                          </p:val>
                                        </p:tav>
                                        <p:tav tm="100000">
                                          <p:val>
                                            <p:strVal val="#ppt_x"/>
                                          </p:val>
                                        </p:tav>
                                      </p:tavLst>
                                    </p:anim>
                                    <p:anim calcmode="lin" valueType="num">
                                      <p:cBhvr>
                                        <p:cTn id="46" dur="1000" fill="hold"/>
                                        <p:tgtEl>
                                          <p:spTgt spid="3789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42" presetClass="entr" presetSubtype="0" fill="hold" nodeType="clickEffect">
                                  <p:stCondLst>
                                    <p:cond delay="0"/>
                                  </p:stCondLst>
                                  <p:childTnLst>
                                    <p:set>
                                      <p:cBhvr>
                                        <p:cTn id="50" dur="1" fill="hold">
                                          <p:stCondLst>
                                            <p:cond delay="0"/>
                                          </p:stCondLst>
                                        </p:cTn>
                                        <p:tgtEl>
                                          <p:spTgt spid="37891">
                                            <p:txEl>
                                              <p:pRg st="5" end="5"/>
                                            </p:txEl>
                                          </p:spTgt>
                                        </p:tgtEl>
                                        <p:attrNameLst>
                                          <p:attrName>style.visibility</p:attrName>
                                        </p:attrNameLst>
                                      </p:cBhvr>
                                      <p:to>
                                        <p:strVal val="visible"/>
                                      </p:to>
                                    </p:set>
                                    <p:animEffect transition="in" filter="fade">
                                      <p:cBhvr>
                                        <p:cTn id="51" dur="1000"/>
                                        <p:tgtEl>
                                          <p:spTgt spid="37891">
                                            <p:txEl>
                                              <p:pRg st="5" end="5"/>
                                            </p:txEl>
                                          </p:spTgt>
                                        </p:tgtEl>
                                      </p:cBhvr>
                                    </p:animEffect>
                                    <p:anim calcmode="lin" valueType="num">
                                      <p:cBhvr>
                                        <p:cTn id="52" dur="1000" fill="hold"/>
                                        <p:tgtEl>
                                          <p:spTgt spid="37891">
                                            <p:txEl>
                                              <p:pRg st="5" end="5"/>
                                            </p:txEl>
                                          </p:spTgt>
                                        </p:tgtEl>
                                        <p:attrNameLst>
                                          <p:attrName>ppt_x</p:attrName>
                                        </p:attrNameLst>
                                      </p:cBhvr>
                                      <p:tavLst>
                                        <p:tav tm="0">
                                          <p:val>
                                            <p:strVal val="#ppt_x"/>
                                          </p:val>
                                        </p:tav>
                                        <p:tav tm="100000">
                                          <p:val>
                                            <p:strVal val="#ppt_x"/>
                                          </p:val>
                                        </p:tav>
                                      </p:tavLst>
                                    </p:anim>
                                    <p:anim calcmode="lin" valueType="num">
                                      <p:cBhvr>
                                        <p:cTn id="53" dur="1000" fill="hold"/>
                                        <p:tgtEl>
                                          <p:spTgt spid="3789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4" fill="hold" nodeType="clickPar">
                      <p:stCondLst>
                        <p:cond delay="indefinite"/>
                      </p:stCondLst>
                      <p:childTnLst>
                        <p:par>
                          <p:cTn id="55" fill="hold" nodeType="withGroup">
                            <p:stCondLst>
                              <p:cond delay="0"/>
                            </p:stCondLst>
                            <p:childTnLst>
                              <p:par>
                                <p:cTn id="56" presetID="42" presetClass="entr" presetSubtype="0" fill="hold" nodeType="clickEffect">
                                  <p:stCondLst>
                                    <p:cond delay="0"/>
                                  </p:stCondLst>
                                  <p:childTnLst>
                                    <p:set>
                                      <p:cBhvr>
                                        <p:cTn id="57" dur="1" fill="hold">
                                          <p:stCondLst>
                                            <p:cond delay="0"/>
                                          </p:stCondLst>
                                        </p:cTn>
                                        <p:tgtEl>
                                          <p:spTgt spid="37891">
                                            <p:txEl>
                                              <p:pRg st="6" end="6"/>
                                            </p:txEl>
                                          </p:spTgt>
                                        </p:tgtEl>
                                        <p:attrNameLst>
                                          <p:attrName>style.visibility</p:attrName>
                                        </p:attrNameLst>
                                      </p:cBhvr>
                                      <p:to>
                                        <p:strVal val="visible"/>
                                      </p:to>
                                    </p:set>
                                    <p:animEffect transition="in" filter="fade">
                                      <p:cBhvr>
                                        <p:cTn id="58" dur="1000"/>
                                        <p:tgtEl>
                                          <p:spTgt spid="37891">
                                            <p:txEl>
                                              <p:pRg st="6" end="6"/>
                                            </p:txEl>
                                          </p:spTgt>
                                        </p:tgtEl>
                                      </p:cBhvr>
                                    </p:animEffect>
                                    <p:anim calcmode="lin" valueType="num">
                                      <p:cBhvr>
                                        <p:cTn id="59" dur="1000" fill="hold"/>
                                        <p:tgtEl>
                                          <p:spTgt spid="37891">
                                            <p:txEl>
                                              <p:pRg st="6" end="6"/>
                                            </p:txEl>
                                          </p:spTgt>
                                        </p:tgtEl>
                                        <p:attrNameLst>
                                          <p:attrName>ppt_x</p:attrName>
                                        </p:attrNameLst>
                                      </p:cBhvr>
                                      <p:tavLst>
                                        <p:tav tm="0">
                                          <p:val>
                                            <p:strVal val="#ppt_x"/>
                                          </p:val>
                                        </p:tav>
                                        <p:tav tm="100000">
                                          <p:val>
                                            <p:strVal val="#ppt_x"/>
                                          </p:val>
                                        </p:tav>
                                      </p:tavLst>
                                    </p:anim>
                                    <p:anim calcmode="lin" valueType="num">
                                      <p:cBhvr>
                                        <p:cTn id="60" dur="1000" fill="hold"/>
                                        <p:tgtEl>
                                          <p:spTgt spid="3789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42" presetClass="entr" presetSubtype="0" fill="hold" nodeType="clickEffect">
                                  <p:stCondLst>
                                    <p:cond delay="0"/>
                                  </p:stCondLst>
                                  <p:childTnLst>
                                    <p:set>
                                      <p:cBhvr>
                                        <p:cTn id="64" dur="1" fill="hold">
                                          <p:stCondLst>
                                            <p:cond delay="0"/>
                                          </p:stCondLst>
                                        </p:cTn>
                                        <p:tgtEl>
                                          <p:spTgt spid="37891">
                                            <p:txEl>
                                              <p:pRg st="7" end="7"/>
                                            </p:txEl>
                                          </p:spTgt>
                                        </p:tgtEl>
                                        <p:attrNameLst>
                                          <p:attrName>style.visibility</p:attrName>
                                        </p:attrNameLst>
                                      </p:cBhvr>
                                      <p:to>
                                        <p:strVal val="visible"/>
                                      </p:to>
                                    </p:set>
                                    <p:animEffect transition="in" filter="fade">
                                      <p:cBhvr>
                                        <p:cTn id="65" dur="1000"/>
                                        <p:tgtEl>
                                          <p:spTgt spid="37891">
                                            <p:txEl>
                                              <p:pRg st="7" end="7"/>
                                            </p:txEl>
                                          </p:spTgt>
                                        </p:tgtEl>
                                      </p:cBhvr>
                                    </p:animEffect>
                                    <p:anim calcmode="lin" valueType="num">
                                      <p:cBhvr>
                                        <p:cTn id="66" dur="1000" fill="hold"/>
                                        <p:tgtEl>
                                          <p:spTgt spid="37891">
                                            <p:txEl>
                                              <p:pRg st="7" end="7"/>
                                            </p:txEl>
                                          </p:spTgt>
                                        </p:tgtEl>
                                        <p:attrNameLst>
                                          <p:attrName>ppt_x</p:attrName>
                                        </p:attrNameLst>
                                      </p:cBhvr>
                                      <p:tavLst>
                                        <p:tav tm="0">
                                          <p:val>
                                            <p:strVal val="#ppt_x"/>
                                          </p:val>
                                        </p:tav>
                                        <p:tav tm="100000">
                                          <p:val>
                                            <p:strVal val="#ppt_x"/>
                                          </p:val>
                                        </p:tav>
                                      </p:tavLst>
                                    </p:anim>
                                    <p:anim calcmode="lin" valueType="num">
                                      <p:cBhvr>
                                        <p:cTn id="67" dur="1000" fill="hold"/>
                                        <p:tgtEl>
                                          <p:spTgt spid="37891">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8" fill="hold" nodeType="clickPar">
                      <p:stCondLst>
                        <p:cond delay="indefinite"/>
                      </p:stCondLst>
                      <p:childTnLst>
                        <p:par>
                          <p:cTn id="69" fill="hold" nodeType="withGroup">
                            <p:stCondLst>
                              <p:cond delay="0"/>
                            </p:stCondLst>
                            <p:childTnLst>
                              <p:par>
                                <p:cTn id="70" presetID="42" presetClass="entr" presetSubtype="0" fill="hold" nodeType="clickEffect">
                                  <p:stCondLst>
                                    <p:cond delay="0"/>
                                  </p:stCondLst>
                                  <p:childTnLst>
                                    <p:set>
                                      <p:cBhvr>
                                        <p:cTn id="71" dur="1" fill="hold">
                                          <p:stCondLst>
                                            <p:cond delay="0"/>
                                          </p:stCondLst>
                                        </p:cTn>
                                        <p:tgtEl>
                                          <p:spTgt spid="37891">
                                            <p:txEl>
                                              <p:pRg st="8" end="8"/>
                                            </p:txEl>
                                          </p:spTgt>
                                        </p:tgtEl>
                                        <p:attrNameLst>
                                          <p:attrName>style.visibility</p:attrName>
                                        </p:attrNameLst>
                                      </p:cBhvr>
                                      <p:to>
                                        <p:strVal val="visible"/>
                                      </p:to>
                                    </p:set>
                                    <p:animEffect transition="in" filter="fade">
                                      <p:cBhvr>
                                        <p:cTn id="72" dur="1000"/>
                                        <p:tgtEl>
                                          <p:spTgt spid="37891">
                                            <p:txEl>
                                              <p:pRg st="8" end="8"/>
                                            </p:txEl>
                                          </p:spTgt>
                                        </p:tgtEl>
                                      </p:cBhvr>
                                    </p:animEffect>
                                    <p:anim calcmode="lin" valueType="num">
                                      <p:cBhvr>
                                        <p:cTn id="73" dur="1000" fill="hold"/>
                                        <p:tgtEl>
                                          <p:spTgt spid="37891">
                                            <p:txEl>
                                              <p:pRg st="8" end="8"/>
                                            </p:txEl>
                                          </p:spTgt>
                                        </p:tgtEl>
                                        <p:attrNameLst>
                                          <p:attrName>ppt_x</p:attrName>
                                        </p:attrNameLst>
                                      </p:cBhvr>
                                      <p:tavLst>
                                        <p:tav tm="0">
                                          <p:val>
                                            <p:strVal val="#ppt_x"/>
                                          </p:val>
                                        </p:tav>
                                        <p:tav tm="100000">
                                          <p:val>
                                            <p:strVal val="#ppt_x"/>
                                          </p:val>
                                        </p:tav>
                                      </p:tavLst>
                                    </p:anim>
                                    <p:anim calcmode="lin" valueType="num">
                                      <p:cBhvr>
                                        <p:cTn id="74" dur="1000" fill="hold"/>
                                        <p:tgtEl>
                                          <p:spTgt spid="37891">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p:cNvSpPr>
            <a:spLocks noChangeArrowheads="1"/>
          </p:cNvSpPr>
          <p:nvPr/>
        </p:nvSpPr>
        <p:spPr bwMode="auto">
          <a:xfrm>
            <a:off x="179388" y="533400"/>
            <a:ext cx="3095625" cy="5762625"/>
          </a:xfrm>
          <a:prstGeom prst="rect">
            <a:avLst/>
          </a:prstGeom>
          <a:gradFill rotWithShape="1">
            <a:gsLst>
              <a:gs pos="0">
                <a:srgbClr val="4D0808"/>
              </a:gs>
              <a:gs pos="30000">
                <a:srgbClr val="FF0300"/>
              </a:gs>
              <a:gs pos="55000">
                <a:srgbClr val="FF7A00"/>
              </a:gs>
              <a:gs pos="100000">
                <a:srgbClr val="FFF200"/>
              </a:gs>
            </a:gsLst>
            <a:path path="shape">
              <a:fillToRect l="50000" t="50000" r="50000" b="50000"/>
            </a:path>
          </a:gradFill>
          <a:ln w="76200" cmpd="tri">
            <a:solidFill>
              <a:srgbClr val="990033"/>
            </a:solidFill>
            <a:miter lim="800000"/>
            <a:headEnd/>
            <a:tailEnd/>
          </a:ln>
        </p:spPr>
        <p:txBody>
          <a:bodyPr/>
          <a:lstStyle/>
          <a:p>
            <a:endParaRPr lang="uz-Cyrl-UZ" sz="2400" b="0"/>
          </a:p>
          <a:p>
            <a:endParaRPr lang="uz-Cyrl-UZ" sz="2400" b="0"/>
          </a:p>
          <a:p>
            <a:endParaRPr lang="uz-Cyrl-UZ" sz="2400" b="0"/>
          </a:p>
          <a:p>
            <a:endParaRPr lang="uz-Cyrl-UZ" sz="2400" b="0"/>
          </a:p>
          <a:p>
            <a:endParaRPr lang="en-US" sz="900"/>
          </a:p>
          <a:p>
            <a:endParaRPr lang="uz-Cyrl-UZ" sz="2400"/>
          </a:p>
          <a:p>
            <a:r>
              <a:rPr lang="uz-Cyrl-UZ" sz="3200"/>
              <a:t>Қорахонийлар</a:t>
            </a:r>
            <a:r>
              <a:rPr lang="en-US" sz="3200"/>
              <a:t>-</a:t>
            </a:r>
            <a:r>
              <a:rPr lang="uz-Cyrl-UZ" sz="3200"/>
              <a:t>нинг давлат </a:t>
            </a:r>
            <a:endParaRPr lang="en-US" sz="3200"/>
          </a:p>
          <a:p>
            <a:r>
              <a:rPr lang="uz-Cyrl-UZ" sz="3200"/>
              <a:t>бошқарув </a:t>
            </a:r>
            <a:endParaRPr lang="en-US" sz="3200"/>
          </a:p>
          <a:p>
            <a:r>
              <a:rPr lang="uz-Cyrl-UZ" sz="3200"/>
              <a:t>тизими</a:t>
            </a:r>
          </a:p>
          <a:p>
            <a:endParaRPr lang="uz-Cyrl-UZ" sz="3200"/>
          </a:p>
          <a:p>
            <a:endParaRPr lang="uz-Cyrl-UZ" sz="2800"/>
          </a:p>
          <a:p>
            <a:endParaRPr lang="uz-Cyrl-UZ" sz="2400" b="0"/>
          </a:p>
          <a:p>
            <a:pPr algn="r"/>
            <a:endParaRPr lang="ru-RU" sz="2400"/>
          </a:p>
        </p:txBody>
      </p:sp>
      <p:sp>
        <p:nvSpPr>
          <p:cNvPr id="38917" name="Rectangle 5"/>
          <p:cNvSpPr>
            <a:spLocks noChangeArrowheads="1"/>
          </p:cNvSpPr>
          <p:nvPr/>
        </p:nvSpPr>
        <p:spPr bwMode="auto">
          <a:xfrm>
            <a:off x="4067175" y="620713"/>
            <a:ext cx="1944688" cy="1439862"/>
          </a:xfrm>
          <a:prstGeom prst="rect">
            <a:avLst/>
          </a:prstGeom>
          <a:gradFill rotWithShape="1">
            <a:gsLst>
              <a:gs pos="0">
                <a:srgbClr val="4D0808"/>
              </a:gs>
              <a:gs pos="30000">
                <a:srgbClr val="FF0300"/>
              </a:gs>
              <a:gs pos="55000">
                <a:srgbClr val="FF7A00"/>
              </a:gs>
              <a:gs pos="100000">
                <a:srgbClr val="FFF200"/>
              </a:gs>
            </a:gsLst>
            <a:path path="shape">
              <a:fillToRect l="50000" t="50000" r="50000" b="50000"/>
            </a:path>
          </a:gradFill>
          <a:ln w="76200" cmpd="tri">
            <a:solidFill>
              <a:srgbClr val="990033"/>
            </a:solidFill>
            <a:miter lim="800000"/>
            <a:headEnd/>
            <a:tailEnd/>
          </a:ln>
        </p:spPr>
        <p:txBody>
          <a:bodyPr/>
          <a:lstStyle/>
          <a:p>
            <a:endParaRPr lang="en-US" sz="900"/>
          </a:p>
          <a:p>
            <a:r>
              <a:rPr lang="uz-Cyrl-UZ" sz="2000"/>
              <a:t>Элоқхонлар маҳаллий ҳукмдорлар</a:t>
            </a:r>
          </a:p>
          <a:p>
            <a:endParaRPr lang="uz-Cyrl-UZ" sz="2000"/>
          </a:p>
          <a:p>
            <a:endParaRPr lang="ru-RU" sz="2400"/>
          </a:p>
        </p:txBody>
      </p:sp>
      <p:sp>
        <p:nvSpPr>
          <p:cNvPr id="38918" name="Rectangle 6"/>
          <p:cNvSpPr>
            <a:spLocks noChangeArrowheads="1"/>
          </p:cNvSpPr>
          <p:nvPr/>
        </p:nvSpPr>
        <p:spPr bwMode="auto">
          <a:xfrm>
            <a:off x="4067175" y="4797425"/>
            <a:ext cx="1944688" cy="1439863"/>
          </a:xfrm>
          <a:prstGeom prst="rect">
            <a:avLst/>
          </a:prstGeom>
          <a:gradFill rotWithShape="1">
            <a:gsLst>
              <a:gs pos="0">
                <a:srgbClr val="4D0808"/>
              </a:gs>
              <a:gs pos="30000">
                <a:srgbClr val="FF0300"/>
              </a:gs>
              <a:gs pos="55000">
                <a:srgbClr val="FF7A00"/>
              </a:gs>
              <a:gs pos="100000">
                <a:srgbClr val="FFF200"/>
              </a:gs>
            </a:gsLst>
            <a:path path="shape">
              <a:fillToRect l="50000" t="50000" r="50000" b="50000"/>
            </a:path>
          </a:gradFill>
          <a:ln w="76200" cmpd="tri">
            <a:solidFill>
              <a:srgbClr val="990033"/>
            </a:solidFill>
            <a:miter lim="800000"/>
            <a:headEnd/>
            <a:tailEnd/>
          </a:ln>
        </p:spPr>
        <p:txBody>
          <a:bodyPr/>
          <a:lstStyle/>
          <a:p>
            <a:endParaRPr lang="en-US" sz="900"/>
          </a:p>
          <a:p>
            <a:endParaRPr lang="en-US" sz="400"/>
          </a:p>
          <a:p>
            <a:r>
              <a:rPr lang="uz-Cyrl-UZ" sz="2000"/>
              <a:t>Бош вазир девони</a:t>
            </a:r>
          </a:p>
          <a:p>
            <a:endParaRPr lang="uz-Cyrl-UZ" sz="2000"/>
          </a:p>
          <a:p>
            <a:endParaRPr lang="ru-RU" sz="2400"/>
          </a:p>
        </p:txBody>
      </p:sp>
      <p:sp>
        <p:nvSpPr>
          <p:cNvPr id="38919" name="Rectangle 7"/>
          <p:cNvSpPr>
            <a:spLocks noChangeArrowheads="1"/>
          </p:cNvSpPr>
          <p:nvPr/>
        </p:nvSpPr>
        <p:spPr bwMode="auto">
          <a:xfrm>
            <a:off x="4067175" y="2925763"/>
            <a:ext cx="1944688" cy="1008062"/>
          </a:xfrm>
          <a:prstGeom prst="rect">
            <a:avLst/>
          </a:prstGeom>
          <a:gradFill rotWithShape="1">
            <a:gsLst>
              <a:gs pos="0">
                <a:srgbClr val="4D0808"/>
              </a:gs>
              <a:gs pos="30000">
                <a:srgbClr val="FF0300"/>
              </a:gs>
              <a:gs pos="55000">
                <a:srgbClr val="FF7A00"/>
              </a:gs>
              <a:gs pos="100000">
                <a:srgbClr val="FFF200"/>
              </a:gs>
            </a:gsLst>
            <a:path path="shape">
              <a:fillToRect l="50000" t="50000" r="50000" b="50000"/>
            </a:path>
          </a:gradFill>
          <a:ln w="76200" cmpd="tri">
            <a:solidFill>
              <a:srgbClr val="990033"/>
            </a:solidFill>
            <a:miter lim="800000"/>
            <a:headEnd/>
            <a:tailEnd/>
          </a:ln>
        </p:spPr>
        <p:txBody>
          <a:bodyPr/>
          <a:lstStyle/>
          <a:p>
            <a:endParaRPr lang="en-US" sz="900"/>
          </a:p>
          <a:p>
            <a:r>
              <a:rPr lang="uz-Cyrl-UZ" sz="2800"/>
              <a:t>Хоқон</a:t>
            </a:r>
          </a:p>
          <a:p>
            <a:endParaRPr lang="uz-Cyrl-UZ" sz="2800"/>
          </a:p>
          <a:p>
            <a:endParaRPr lang="ru-RU" sz="2400"/>
          </a:p>
        </p:txBody>
      </p:sp>
      <p:sp>
        <p:nvSpPr>
          <p:cNvPr id="38920" name="Rectangle 8"/>
          <p:cNvSpPr>
            <a:spLocks noChangeArrowheads="1"/>
          </p:cNvSpPr>
          <p:nvPr/>
        </p:nvSpPr>
        <p:spPr bwMode="auto">
          <a:xfrm>
            <a:off x="6588125" y="620713"/>
            <a:ext cx="2305050" cy="2592387"/>
          </a:xfrm>
          <a:prstGeom prst="rect">
            <a:avLst/>
          </a:prstGeom>
          <a:gradFill rotWithShape="1">
            <a:gsLst>
              <a:gs pos="0">
                <a:srgbClr val="4D0808"/>
              </a:gs>
              <a:gs pos="30000">
                <a:srgbClr val="FF0300"/>
              </a:gs>
              <a:gs pos="55000">
                <a:srgbClr val="FF7A00"/>
              </a:gs>
              <a:gs pos="100000">
                <a:srgbClr val="FFF200"/>
              </a:gs>
            </a:gsLst>
            <a:path path="shape">
              <a:fillToRect l="50000" t="50000" r="50000" b="50000"/>
            </a:path>
          </a:gradFill>
          <a:ln w="76200" cmpd="tri">
            <a:solidFill>
              <a:srgbClr val="990033"/>
            </a:solidFill>
            <a:miter lim="800000"/>
            <a:headEnd/>
            <a:tailEnd/>
          </a:ln>
        </p:spPr>
        <p:txBody>
          <a:bodyPr/>
          <a:lstStyle/>
          <a:p>
            <a:endParaRPr lang="en-US" sz="900"/>
          </a:p>
          <a:p>
            <a:pPr lvl="1" algn="l">
              <a:buFontTx/>
              <a:buChar char="•"/>
            </a:pPr>
            <a:r>
              <a:rPr lang="uz-Cyrl-UZ"/>
              <a:t>Улуғ хожиб</a:t>
            </a:r>
            <a:endParaRPr lang="ru-RU"/>
          </a:p>
          <a:p>
            <a:pPr lvl="1" algn="l">
              <a:buFontTx/>
              <a:buChar char="•"/>
            </a:pPr>
            <a:r>
              <a:rPr lang="uz-Cyrl-UZ"/>
              <a:t>Мунший</a:t>
            </a:r>
          </a:p>
          <a:p>
            <a:pPr lvl="1" algn="l">
              <a:buFontTx/>
              <a:buChar char="•"/>
            </a:pPr>
            <a:r>
              <a:rPr lang="uz-Cyrl-UZ"/>
              <a:t>Битикчи </a:t>
            </a:r>
            <a:endParaRPr lang="ru-RU"/>
          </a:p>
          <a:p>
            <a:pPr lvl="1" algn="l">
              <a:buFontTx/>
              <a:buChar char="•"/>
            </a:pPr>
            <a:r>
              <a:rPr lang="uz-Cyrl-UZ"/>
              <a:t>Қушчи</a:t>
            </a:r>
            <a:endParaRPr lang="ru-RU"/>
          </a:p>
          <a:p>
            <a:pPr lvl="1" algn="l">
              <a:buFontTx/>
              <a:buChar char="•"/>
            </a:pPr>
            <a:r>
              <a:rPr lang="uz-Cyrl-UZ"/>
              <a:t>Ошчи</a:t>
            </a:r>
            <a:endParaRPr lang="ru-RU"/>
          </a:p>
          <a:p>
            <a:pPr lvl="1" algn="l">
              <a:buFontTx/>
              <a:buChar char="•"/>
            </a:pPr>
            <a:r>
              <a:rPr lang="uz-Cyrl-UZ"/>
              <a:t>Оғичи</a:t>
            </a:r>
            <a:endParaRPr lang="ru-RU"/>
          </a:p>
          <a:p>
            <a:pPr lvl="1" algn="l">
              <a:buFontTx/>
              <a:buChar char="•"/>
            </a:pPr>
            <a:r>
              <a:rPr lang="uz-Cyrl-UZ"/>
              <a:t>Бирук</a:t>
            </a:r>
            <a:endParaRPr lang="ru-RU"/>
          </a:p>
          <a:p>
            <a:pPr lvl="1" algn="l">
              <a:buFontTx/>
              <a:buChar char="•"/>
            </a:pPr>
            <a:r>
              <a:rPr lang="uz-Cyrl-UZ"/>
              <a:t>Тавочи</a:t>
            </a:r>
            <a:endParaRPr lang="ru-RU"/>
          </a:p>
          <a:p>
            <a:endParaRPr lang="uz-Cyrl-UZ" sz="2000"/>
          </a:p>
          <a:p>
            <a:endParaRPr lang="ru-RU" sz="2400"/>
          </a:p>
        </p:txBody>
      </p:sp>
      <p:sp>
        <p:nvSpPr>
          <p:cNvPr id="38921" name="Rectangle 9"/>
          <p:cNvSpPr>
            <a:spLocks noChangeArrowheads="1"/>
          </p:cNvSpPr>
          <p:nvPr/>
        </p:nvSpPr>
        <p:spPr bwMode="auto">
          <a:xfrm>
            <a:off x="6588125" y="3644900"/>
            <a:ext cx="2305050" cy="2592388"/>
          </a:xfrm>
          <a:prstGeom prst="rect">
            <a:avLst/>
          </a:prstGeom>
          <a:gradFill rotWithShape="1">
            <a:gsLst>
              <a:gs pos="0">
                <a:srgbClr val="4D0808"/>
              </a:gs>
              <a:gs pos="30000">
                <a:srgbClr val="FF0300"/>
              </a:gs>
              <a:gs pos="55000">
                <a:srgbClr val="FF7A00"/>
              </a:gs>
              <a:gs pos="100000">
                <a:srgbClr val="FFF200"/>
              </a:gs>
            </a:gsLst>
            <a:path path="shape">
              <a:fillToRect l="50000" t="50000" r="50000" b="50000"/>
            </a:path>
          </a:gradFill>
          <a:ln w="76200" cmpd="tri">
            <a:solidFill>
              <a:srgbClr val="990033"/>
            </a:solidFill>
            <a:miter lim="800000"/>
            <a:headEnd/>
            <a:tailEnd/>
          </a:ln>
        </p:spPr>
        <p:txBody>
          <a:bodyPr/>
          <a:lstStyle/>
          <a:p>
            <a:endParaRPr lang="en-US" sz="900"/>
          </a:p>
          <a:p>
            <a:pPr lvl="1" algn="l">
              <a:buFontTx/>
              <a:buChar char="•"/>
            </a:pPr>
            <a:r>
              <a:rPr lang="uz-Cyrl-UZ"/>
              <a:t>Девони мустафий</a:t>
            </a:r>
            <a:endParaRPr lang="ru-RU"/>
          </a:p>
          <a:p>
            <a:pPr lvl="1" algn="l">
              <a:buFontTx/>
              <a:buChar char="•"/>
            </a:pPr>
            <a:r>
              <a:rPr lang="uz-Cyrl-UZ"/>
              <a:t>Девони мушриф</a:t>
            </a:r>
            <a:endParaRPr lang="ru-RU"/>
          </a:p>
          <a:p>
            <a:pPr lvl="1" algn="l">
              <a:buFontTx/>
              <a:buChar char="•"/>
            </a:pPr>
            <a:r>
              <a:rPr lang="uz-Cyrl-UZ"/>
              <a:t>Девони барид</a:t>
            </a:r>
            <a:endParaRPr lang="ru-RU"/>
          </a:p>
          <a:p>
            <a:pPr lvl="1" algn="l">
              <a:buFontTx/>
              <a:buChar char="•"/>
            </a:pPr>
            <a:r>
              <a:rPr lang="uz-Cyrl-UZ"/>
              <a:t>Девони амид</a:t>
            </a:r>
            <a:endParaRPr lang="ru-RU"/>
          </a:p>
          <a:p>
            <a:pPr lvl="1" algn="l">
              <a:buFontTx/>
              <a:buChar char="•"/>
            </a:pPr>
            <a:r>
              <a:rPr lang="uz-Cyrl-UZ"/>
              <a:t>Девони ушрот</a:t>
            </a:r>
            <a:endParaRPr lang="ru-RU"/>
          </a:p>
          <a:p>
            <a:pPr lvl="1" algn="l">
              <a:buFontTx/>
              <a:buChar char="•"/>
            </a:pPr>
            <a:r>
              <a:rPr lang="uz-Cyrl-UZ"/>
              <a:t>Девони вақф</a:t>
            </a:r>
            <a:endParaRPr lang="ru-RU"/>
          </a:p>
          <a:p>
            <a:pPr lvl="1" algn="l">
              <a:buFontTx/>
              <a:buChar char="•"/>
            </a:pPr>
            <a:r>
              <a:rPr lang="uz-Cyrl-UZ"/>
              <a:t>Волей</a:t>
            </a:r>
            <a:r>
              <a:rPr lang="ru-RU"/>
              <a:t>-</a:t>
            </a:r>
            <a:r>
              <a:rPr lang="uz-Cyrl-UZ"/>
              <a:t>бек</a:t>
            </a:r>
            <a:endParaRPr lang="ru-RU"/>
          </a:p>
          <a:p>
            <a:pPr lvl="1" algn="l" eaLnBrk="1" hangingPunct="1">
              <a:buFont typeface="Symbol" pitchFamily="18" charset="2"/>
              <a:buNone/>
            </a:pPr>
            <a:endParaRPr lang="ru-RU" sz="2400"/>
          </a:p>
        </p:txBody>
      </p:sp>
      <p:sp>
        <p:nvSpPr>
          <p:cNvPr id="38922" name="Line 10"/>
          <p:cNvSpPr>
            <a:spLocks noChangeShapeType="1"/>
          </p:cNvSpPr>
          <p:nvPr/>
        </p:nvSpPr>
        <p:spPr bwMode="auto">
          <a:xfrm>
            <a:off x="3276600" y="3429000"/>
            <a:ext cx="790575" cy="0"/>
          </a:xfrm>
          <a:prstGeom prst="line">
            <a:avLst/>
          </a:prstGeom>
          <a:noFill/>
          <a:ln w="76200" cmpd="tri">
            <a:solidFill>
              <a:srgbClr val="99003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38923" name="Line 11"/>
          <p:cNvSpPr>
            <a:spLocks noChangeShapeType="1"/>
          </p:cNvSpPr>
          <p:nvPr/>
        </p:nvSpPr>
        <p:spPr bwMode="auto">
          <a:xfrm>
            <a:off x="5003800" y="2060575"/>
            <a:ext cx="0" cy="863600"/>
          </a:xfrm>
          <a:prstGeom prst="line">
            <a:avLst/>
          </a:prstGeom>
          <a:noFill/>
          <a:ln w="76200" cmpd="tri">
            <a:solidFill>
              <a:srgbClr val="9900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38924" name="Line 12"/>
          <p:cNvSpPr>
            <a:spLocks noChangeShapeType="1"/>
          </p:cNvSpPr>
          <p:nvPr/>
        </p:nvSpPr>
        <p:spPr bwMode="auto">
          <a:xfrm>
            <a:off x="5003800" y="3932238"/>
            <a:ext cx="0" cy="865187"/>
          </a:xfrm>
          <a:prstGeom prst="line">
            <a:avLst/>
          </a:prstGeom>
          <a:noFill/>
          <a:ln w="76200" cmpd="tri">
            <a:solidFill>
              <a:srgbClr val="9900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38925" name="Line 13"/>
          <p:cNvSpPr>
            <a:spLocks noChangeShapeType="1"/>
          </p:cNvSpPr>
          <p:nvPr/>
        </p:nvSpPr>
        <p:spPr bwMode="auto">
          <a:xfrm>
            <a:off x="6011863" y="1341438"/>
            <a:ext cx="504825" cy="0"/>
          </a:xfrm>
          <a:prstGeom prst="line">
            <a:avLst/>
          </a:prstGeom>
          <a:noFill/>
          <a:ln w="76200" cmpd="tri">
            <a:solidFill>
              <a:srgbClr val="9900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
        <p:nvSpPr>
          <p:cNvPr id="38926" name="Line 14"/>
          <p:cNvSpPr>
            <a:spLocks noChangeShapeType="1"/>
          </p:cNvSpPr>
          <p:nvPr/>
        </p:nvSpPr>
        <p:spPr bwMode="auto">
          <a:xfrm>
            <a:off x="6011863" y="5589588"/>
            <a:ext cx="504825" cy="0"/>
          </a:xfrm>
          <a:prstGeom prst="line">
            <a:avLst/>
          </a:prstGeom>
          <a:noFill/>
          <a:ln w="76200" cmpd="tri">
            <a:solidFill>
              <a:srgbClr val="9900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ru-RU"/>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blinds(horizontal)">
                                      <p:cBhvr>
                                        <p:cTn id="7" dur="3000"/>
                                        <p:tgtEl>
                                          <p:spTgt spid="38916"/>
                                        </p:tgtEl>
                                      </p:cBhvr>
                                    </p:animEffect>
                                  </p:childTnLst>
                                </p:cTn>
                              </p:par>
                            </p:childTnLst>
                          </p:cTn>
                        </p:par>
                        <p:par>
                          <p:cTn id="8" fill="hold" nodeType="afterGroup">
                            <p:stCondLst>
                              <p:cond delay="3000"/>
                            </p:stCondLst>
                            <p:childTnLst>
                              <p:par>
                                <p:cTn id="9" presetID="23" presetClass="entr" presetSubtype="16" fill="hold" grpId="0" nodeType="afterEffect">
                                  <p:stCondLst>
                                    <p:cond delay="0"/>
                                  </p:stCondLst>
                                  <p:childTnLst>
                                    <p:set>
                                      <p:cBhvr>
                                        <p:cTn id="10" dur="1" fill="hold">
                                          <p:stCondLst>
                                            <p:cond delay="0"/>
                                          </p:stCondLst>
                                        </p:cTn>
                                        <p:tgtEl>
                                          <p:spTgt spid="38922"/>
                                        </p:tgtEl>
                                        <p:attrNameLst>
                                          <p:attrName>style.visibility</p:attrName>
                                        </p:attrNameLst>
                                      </p:cBhvr>
                                      <p:to>
                                        <p:strVal val="visible"/>
                                      </p:to>
                                    </p:set>
                                    <p:anim calcmode="lin" valueType="num">
                                      <p:cBhvr>
                                        <p:cTn id="11" dur="1000" fill="hold"/>
                                        <p:tgtEl>
                                          <p:spTgt spid="38922"/>
                                        </p:tgtEl>
                                        <p:attrNameLst>
                                          <p:attrName>ppt_w</p:attrName>
                                        </p:attrNameLst>
                                      </p:cBhvr>
                                      <p:tavLst>
                                        <p:tav tm="0">
                                          <p:val>
                                            <p:fltVal val="0"/>
                                          </p:val>
                                        </p:tav>
                                        <p:tav tm="100000">
                                          <p:val>
                                            <p:strVal val="#ppt_w"/>
                                          </p:val>
                                        </p:tav>
                                      </p:tavLst>
                                    </p:anim>
                                    <p:anim calcmode="lin" valueType="num">
                                      <p:cBhvr>
                                        <p:cTn id="12" dur="1000" fill="hold"/>
                                        <p:tgtEl>
                                          <p:spTgt spid="38922"/>
                                        </p:tgtEl>
                                        <p:attrNameLst>
                                          <p:attrName>ppt_h</p:attrName>
                                        </p:attrNameLst>
                                      </p:cBhvr>
                                      <p:tavLst>
                                        <p:tav tm="0">
                                          <p:val>
                                            <p:fltVal val="0"/>
                                          </p:val>
                                        </p:tav>
                                        <p:tav tm="100000">
                                          <p:val>
                                            <p:strVal val="#ppt_h"/>
                                          </p:val>
                                        </p:tav>
                                      </p:tavLst>
                                    </p:anim>
                                  </p:childTnLst>
                                </p:cTn>
                              </p:par>
                            </p:childTnLst>
                          </p:cTn>
                        </p:par>
                        <p:par>
                          <p:cTn id="13" fill="hold" nodeType="afterGroup">
                            <p:stCondLst>
                              <p:cond delay="4000"/>
                            </p:stCondLst>
                            <p:childTnLst>
                              <p:par>
                                <p:cTn id="14" presetID="3" presetClass="entr" presetSubtype="10" fill="hold" grpId="0" nodeType="afterEffect">
                                  <p:stCondLst>
                                    <p:cond delay="0"/>
                                  </p:stCondLst>
                                  <p:childTnLst>
                                    <p:set>
                                      <p:cBhvr>
                                        <p:cTn id="15" dur="1" fill="hold">
                                          <p:stCondLst>
                                            <p:cond delay="0"/>
                                          </p:stCondLst>
                                        </p:cTn>
                                        <p:tgtEl>
                                          <p:spTgt spid="38919"/>
                                        </p:tgtEl>
                                        <p:attrNameLst>
                                          <p:attrName>style.visibility</p:attrName>
                                        </p:attrNameLst>
                                      </p:cBhvr>
                                      <p:to>
                                        <p:strVal val="visible"/>
                                      </p:to>
                                    </p:set>
                                    <p:animEffect transition="in" filter="blinds(horizontal)">
                                      <p:cBhvr>
                                        <p:cTn id="16" dur="2000"/>
                                        <p:tgtEl>
                                          <p:spTgt spid="38919"/>
                                        </p:tgtEl>
                                      </p:cBhvr>
                                    </p:animEffect>
                                  </p:childTnLst>
                                </p:cTn>
                              </p:par>
                            </p:childTnLst>
                          </p:cTn>
                        </p:par>
                        <p:par>
                          <p:cTn id="17" fill="hold" nodeType="afterGroup">
                            <p:stCondLst>
                              <p:cond delay="6000"/>
                            </p:stCondLst>
                            <p:childTnLst>
                              <p:par>
                                <p:cTn id="18" presetID="55" presetClass="entr" presetSubtype="0" fill="hold" grpId="0" nodeType="afterEffect">
                                  <p:stCondLst>
                                    <p:cond delay="0"/>
                                  </p:stCondLst>
                                  <p:childTnLst>
                                    <p:set>
                                      <p:cBhvr>
                                        <p:cTn id="19" dur="1" fill="hold">
                                          <p:stCondLst>
                                            <p:cond delay="0"/>
                                          </p:stCondLst>
                                        </p:cTn>
                                        <p:tgtEl>
                                          <p:spTgt spid="38923"/>
                                        </p:tgtEl>
                                        <p:attrNameLst>
                                          <p:attrName>style.visibility</p:attrName>
                                        </p:attrNameLst>
                                      </p:cBhvr>
                                      <p:to>
                                        <p:strVal val="visible"/>
                                      </p:to>
                                    </p:set>
                                    <p:anim calcmode="lin" valueType="num">
                                      <p:cBhvr>
                                        <p:cTn id="20" dur="1000" fill="hold"/>
                                        <p:tgtEl>
                                          <p:spTgt spid="38923"/>
                                        </p:tgtEl>
                                        <p:attrNameLst>
                                          <p:attrName>ppt_w</p:attrName>
                                        </p:attrNameLst>
                                      </p:cBhvr>
                                      <p:tavLst>
                                        <p:tav tm="0">
                                          <p:val>
                                            <p:strVal val="#ppt_w*0.70"/>
                                          </p:val>
                                        </p:tav>
                                        <p:tav tm="100000">
                                          <p:val>
                                            <p:strVal val="#ppt_w"/>
                                          </p:val>
                                        </p:tav>
                                      </p:tavLst>
                                    </p:anim>
                                    <p:anim calcmode="lin" valueType="num">
                                      <p:cBhvr>
                                        <p:cTn id="21" dur="1000" fill="hold"/>
                                        <p:tgtEl>
                                          <p:spTgt spid="38923"/>
                                        </p:tgtEl>
                                        <p:attrNameLst>
                                          <p:attrName>ppt_h</p:attrName>
                                        </p:attrNameLst>
                                      </p:cBhvr>
                                      <p:tavLst>
                                        <p:tav tm="0">
                                          <p:val>
                                            <p:strVal val="#ppt_h"/>
                                          </p:val>
                                        </p:tav>
                                        <p:tav tm="100000">
                                          <p:val>
                                            <p:strVal val="#ppt_h"/>
                                          </p:val>
                                        </p:tav>
                                      </p:tavLst>
                                    </p:anim>
                                    <p:animEffect transition="in" filter="fade">
                                      <p:cBhvr>
                                        <p:cTn id="22" dur="1000"/>
                                        <p:tgtEl>
                                          <p:spTgt spid="38923"/>
                                        </p:tgtEl>
                                      </p:cBhvr>
                                    </p:animEffect>
                                  </p:childTnLst>
                                </p:cTn>
                              </p:par>
                            </p:childTnLst>
                          </p:cTn>
                        </p:par>
                        <p:par>
                          <p:cTn id="23" fill="hold" nodeType="afterGroup">
                            <p:stCondLst>
                              <p:cond delay="7000"/>
                            </p:stCondLst>
                            <p:childTnLst>
                              <p:par>
                                <p:cTn id="24" presetID="3" presetClass="entr" presetSubtype="10" fill="hold" grpId="0" nodeType="afterEffect">
                                  <p:stCondLst>
                                    <p:cond delay="0"/>
                                  </p:stCondLst>
                                  <p:childTnLst>
                                    <p:set>
                                      <p:cBhvr>
                                        <p:cTn id="25" dur="1" fill="hold">
                                          <p:stCondLst>
                                            <p:cond delay="0"/>
                                          </p:stCondLst>
                                        </p:cTn>
                                        <p:tgtEl>
                                          <p:spTgt spid="38917"/>
                                        </p:tgtEl>
                                        <p:attrNameLst>
                                          <p:attrName>style.visibility</p:attrName>
                                        </p:attrNameLst>
                                      </p:cBhvr>
                                      <p:to>
                                        <p:strVal val="visible"/>
                                      </p:to>
                                    </p:set>
                                    <p:animEffect transition="in" filter="blinds(horizontal)">
                                      <p:cBhvr>
                                        <p:cTn id="26" dur="3000"/>
                                        <p:tgtEl>
                                          <p:spTgt spid="38917"/>
                                        </p:tgtEl>
                                      </p:cBhvr>
                                    </p:animEffect>
                                  </p:childTnLst>
                                </p:cTn>
                              </p:par>
                            </p:childTnLst>
                          </p:cTn>
                        </p:par>
                        <p:par>
                          <p:cTn id="27" fill="hold" nodeType="afterGroup">
                            <p:stCondLst>
                              <p:cond delay="10000"/>
                            </p:stCondLst>
                            <p:childTnLst>
                              <p:par>
                                <p:cTn id="28" presetID="55" presetClass="entr" presetSubtype="0" fill="hold" grpId="0" nodeType="afterEffect">
                                  <p:stCondLst>
                                    <p:cond delay="0"/>
                                  </p:stCondLst>
                                  <p:childTnLst>
                                    <p:set>
                                      <p:cBhvr>
                                        <p:cTn id="29" dur="1" fill="hold">
                                          <p:stCondLst>
                                            <p:cond delay="0"/>
                                          </p:stCondLst>
                                        </p:cTn>
                                        <p:tgtEl>
                                          <p:spTgt spid="38924"/>
                                        </p:tgtEl>
                                        <p:attrNameLst>
                                          <p:attrName>style.visibility</p:attrName>
                                        </p:attrNameLst>
                                      </p:cBhvr>
                                      <p:to>
                                        <p:strVal val="visible"/>
                                      </p:to>
                                    </p:set>
                                    <p:anim calcmode="lin" valueType="num">
                                      <p:cBhvr>
                                        <p:cTn id="30" dur="1000" fill="hold"/>
                                        <p:tgtEl>
                                          <p:spTgt spid="38924"/>
                                        </p:tgtEl>
                                        <p:attrNameLst>
                                          <p:attrName>ppt_w</p:attrName>
                                        </p:attrNameLst>
                                      </p:cBhvr>
                                      <p:tavLst>
                                        <p:tav tm="0">
                                          <p:val>
                                            <p:strVal val="#ppt_w*0.70"/>
                                          </p:val>
                                        </p:tav>
                                        <p:tav tm="100000">
                                          <p:val>
                                            <p:strVal val="#ppt_w"/>
                                          </p:val>
                                        </p:tav>
                                      </p:tavLst>
                                    </p:anim>
                                    <p:anim calcmode="lin" valueType="num">
                                      <p:cBhvr>
                                        <p:cTn id="31" dur="1000" fill="hold"/>
                                        <p:tgtEl>
                                          <p:spTgt spid="38924"/>
                                        </p:tgtEl>
                                        <p:attrNameLst>
                                          <p:attrName>ppt_h</p:attrName>
                                        </p:attrNameLst>
                                      </p:cBhvr>
                                      <p:tavLst>
                                        <p:tav tm="0">
                                          <p:val>
                                            <p:strVal val="#ppt_h"/>
                                          </p:val>
                                        </p:tav>
                                        <p:tav tm="100000">
                                          <p:val>
                                            <p:strVal val="#ppt_h"/>
                                          </p:val>
                                        </p:tav>
                                      </p:tavLst>
                                    </p:anim>
                                    <p:animEffect transition="in" filter="fade">
                                      <p:cBhvr>
                                        <p:cTn id="32" dur="1000"/>
                                        <p:tgtEl>
                                          <p:spTgt spid="38924"/>
                                        </p:tgtEl>
                                      </p:cBhvr>
                                    </p:animEffect>
                                  </p:childTnLst>
                                </p:cTn>
                              </p:par>
                            </p:childTnLst>
                          </p:cTn>
                        </p:par>
                        <p:par>
                          <p:cTn id="33" fill="hold" nodeType="afterGroup">
                            <p:stCondLst>
                              <p:cond delay="11000"/>
                            </p:stCondLst>
                            <p:childTnLst>
                              <p:par>
                                <p:cTn id="34" presetID="3" presetClass="entr" presetSubtype="10" fill="hold" grpId="0" nodeType="afterEffect">
                                  <p:stCondLst>
                                    <p:cond delay="0"/>
                                  </p:stCondLst>
                                  <p:childTnLst>
                                    <p:set>
                                      <p:cBhvr>
                                        <p:cTn id="35" dur="1" fill="hold">
                                          <p:stCondLst>
                                            <p:cond delay="0"/>
                                          </p:stCondLst>
                                        </p:cTn>
                                        <p:tgtEl>
                                          <p:spTgt spid="38918"/>
                                        </p:tgtEl>
                                        <p:attrNameLst>
                                          <p:attrName>style.visibility</p:attrName>
                                        </p:attrNameLst>
                                      </p:cBhvr>
                                      <p:to>
                                        <p:strVal val="visible"/>
                                      </p:to>
                                    </p:set>
                                    <p:animEffect transition="in" filter="blinds(horizontal)">
                                      <p:cBhvr>
                                        <p:cTn id="36" dur="2000"/>
                                        <p:tgtEl>
                                          <p:spTgt spid="38918"/>
                                        </p:tgtEl>
                                      </p:cBhvr>
                                    </p:animEffect>
                                  </p:childTnLst>
                                </p:cTn>
                              </p:par>
                            </p:childTnLst>
                          </p:cTn>
                        </p:par>
                        <p:par>
                          <p:cTn id="37" fill="hold" nodeType="afterGroup">
                            <p:stCondLst>
                              <p:cond delay="13000"/>
                            </p:stCondLst>
                            <p:childTnLst>
                              <p:par>
                                <p:cTn id="38" presetID="23" presetClass="entr" presetSubtype="16" fill="hold" grpId="0" nodeType="afterEffect">
                                  <p:stCondLst>
                                    <p:cond delay="0"/>
                                  </p:stCondLst>
                                  <p:childTnLst>
                                    <p:set>
                                      <p:cBhvr>
                                        <p:cTn id="39" dur="1" fill="hold">
                                          <p:stCondLst>
                                            <p:cond delay="0"/>
                                          </p:stCondLst>
                                        </p:cTn>
                                        <p:tgtEl>
                                          <p:spTgt spid="38925"/>
                                        </p:tgtEl>
                                        <p:attrNameLst>
                                          <p:attrName>style.visibility</p:attrName>
                                        </p:attrNameLst>
                                      </p:cBhvr>
                                      <p:to>
                                        <p:strVal val="visible"/>
                                      </p:to>
                                    </p:set>
                                    <p:anim calcmode="lin" valueType="num">
                                      <p:cBhvr>
                                        <p:cTn id="40" dur="1000" fill="hold"/>
                                        <p:tgtEl>
                                          <p:spTgt spid="38925"/>
                                        </p:tgtEl>
                                        <p:attrNameLst>
                                          <p:attrName>ppt_w</p:attrName>
                                        </p:attrNameLst>
                                      </p:cBhvr>
                                      <p:tavLst>
                                        <p:tav tm="0">
                                          <p:val>
                                            <p:fltVal val="0"/>
                                          </p:val>
                                        </p:tav>
                                        <p:tav tm="100000">
                                          <p:val>
                                            <p:strVal val="#ppt_w"/>
                                          </p:val>
                                        </p:tav>
                                      </p:tavLst>
                                    </p:anim>
                                    <p:anim calcmode="lin" valueType="num">
                                      <p:cBhvr>
                                        <p:cTn id="41" dur="1000" fill="hold"/>
                                        <p:tgtEl>
                                          <p:spTgt spid="38925"/>
                                        </p:tgtEl>
                                        <p:attrNameLst>
                                          <p:attrName>ppt_h</p:attrName>
                                        </p:attrNameLst>
                                      </p:cBhvr>
                                      <p:tavLst>
                                        <p:tav tm="0">
                                          <p:val>
                                            <p:fltVal val="0"/>
                                          </p:val>
                                        </p:tav>
                                        <p:tav tm="100000">
                                          <p:val>
                                            <p:strVal val="#ppt_h"/>
                                          </p:val>
                                        </p:tav>
                                      </p:tavLst>
                                    </p:anim>
                                  </p:childTnLst>
                                </p:cTn>
                              </p:par>
                            </p:childTnLst>
                          </p:cTn>
                        </p:par>
                        <p:par>
                          <p:cTn id="42" fill="hold" nodeType="afterGroup">
                            <p:stCondLst>
                              <p:cond delay="14000"/>
                            </p:stCondLst>
                            <p:childTnLst>
                              <p:par>
                                <p:cTn id="43" presetID="3" presetClass="entr" presetSubtype="10" fill="hold" grpId="0" nodeType="afterEffect">
                                  <p:stCondLst>
                                    <p:cond delay="0"/>
                                  </p:stCondLst>
                                  <p:childTnLst>
                                    <p:set>
                                      <p:cBhvr>
                                        <p:cTn id="44" dur="1" fill="hold">
                                          <p:stCondLst>
                                            <p:cond delay="0"/>
                                          </p:stCondLst>
                                        </p:cTn>
                                        <p:tgtEl>
                                          <p:spTgt spid="38920"/>
                                        </p:tgtEl>
                                        <p:attrNameLst>
                                          <p:attrName>style.visibility</p:attrName>
                                        </p:attrNameLst>
                                      </p:cBhvr>
                                      <p:to>
                                        <p:strVal val="visible"/>
                                      </p:to>
                                    </p:set>
                                    <p:animEffect transition="in" filter="blinds(horizontal)">
                                      <p:cBhvr>
                                        <p:cTn id="45" dur="2000"/>
                                        <p:tgtEl>
                                          <p:spTgt spid="38920"/>
                                        </p:tgtEl>
                                      </p:cBhvr>
                                    </p:animEffect>
                                  </p:childTnLst>
                                </p:cTn>
                              </p:par>
                            </p:childTnLst>
                          </p:cTn>
                        </p:par>
                        <p:par>
                          <p:cTn id="46" fill="hold" nodeType="afterGroup">
                            <p:stCondLst>
                              <p:cond delay="16000"/>
                            </p:stCondLst>
                            <p:childTnLst>
                              <p:par>
                                <p:cTn id="47" presetID="23" presetClass="entr" presetSubtype="16" fill="hold" grpId="0" nodeType="afterEffect">
                                  <p:stCondLst>
                                    <p:cond delay="0"/>
                                  </p:stCondLst>
                                  <p:childTnLst>
                                    <p:set>
                                      <p:cBhvr>
                                        <p:cTn id="48" dur="1" fill="hold">
                                          <p:stCondLst>
                                            <p:cond delay="0"/>
                                          </p:stCondLst>
                                        </p:cTn>
                                        <p:tgtEl>
                                          <p:spTgt spid="38926"/>
                                        </p:tgtEl>
                                        <p:attrNameLst>
                                          <p:attrName>style.visibility</p:attrName>
                                        </p:attrNameLst>
                                      </p:cBhvr>
                                      <p:to>
                                        <p:strVal val="visible"/>
                                      </p:to>
                                    </p:set>
                                    <p:anim calcmode="lin" valueType="num">
                                      <p:cBhvr>
                                        <p:cTn id="49" dur="1000" fill="hold"/>
                                        <p:tgtEl>
                                          <p:spTgt spid="38926"/>
                                        </p:tgtEl>
                                        <p:attrNameLst>
                                          <p:attrName>ppt_w</p:attrName>
                                        </p:attrNameLst>
                                      </p:cBhvr>
                                      <p:tavLst>
                                        <p:tav tm="0">
                                          <p:val>
                                            <p:fltVal val="0"/>
                                          </p:val>
                                        </p:tav>
                                        <p:tav tm="100000">
                                          <p:val>
                                            <p:strVal val="#ppt_w"/>
                                          </p:val>
                                        </p:tav>
                                      </p:tavLst>
                                    </p:anim>
                                    <p:anim calcmode="lin" valueType="num">
                                      <p:cBhvr>
                                        <p:cTn id="50" dur="1000" fill="hold"/>
                                        <p:tgtEl>
                                          <p:spTgt spid="38926"/>
                                        </p:tgtEl>
                                        <p:attrNameLst>
                                          <p:attrName>ppt_h</p:attrName>
                                        </p:attrNameLst>
                                      </p:cBhvr>
                                      <p:tavLst>
                                        <p:tav tm="0">
                                          <p:val>
                                            <p:fltVal val="0"/>
                                          </p:val>
                                        </p:tav>
                                        <p:tav tm="100000">
                                          <p:val>
                                            <p:strVal val="#ppt_h"/>
                                          </p:val>
                                        </p:tav>
                                      </p:tavLst>
                                    </p:anim>
                                  </p:childTnLst>
                                </p:cTn>
                              </p:par>
                            </p:childTnLst>
                          </p:cTn>
                        </p:par>
                        <p:par>
                          <p:cTn id="51" fill="hold" nodeType="afterGroup">
                            <p:stCondLst>
                              <p:cond delay="17000"/>
                            </p:stCondLst>
                            <p:childTnLst>
                              <p:par>
                                <p:cTn id="52" presetID="3" presetClass="entr" presetSubtype="10" fill="hold" grpId="0" nodeType="afterEffect">
                                  <p:stCondLst>
                                    <p:cond delay="0"/>
                                  </p:stCondLst>
                                  <p:childTnLst>
                                    <p:set>
                                      <p:cBhvr>
                                        <p:cTn id="53" dur="1" fill="hold">
                                          <p:stCondLst>
                                            <p:cond delay="0"/>
                                          </p:stCondLst>
                                        </p:cTn>
                                        <p:tgtEl>
                                          <p:spTgt spid="38921"/>
                                        </p:tgtEl>
                                        <p:attrNameLst>
                                          <p:attrName>style.visibility</p:attrName>
                                        </p:attrNameLst>
                                      </p:cBhvr>
                                      <p:to>
                                        <p:strVal val="visible"/>
                                      </p:to>
                                    </p:set>
                                    <p:animEffect transition="in" filter="blinds(horizontal)">
                                      <p:cBhvr>
                                        <p:cTn id="54" dur="2000"/>
                                        <p:tgtEl>
                                          <p:spTgt spid="389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animBg="1"/>
      <p:bldP spid="38917" grpId="0" animBg="1"/>
      <p:bldP spid="38918" grpId="0" animBg="1"/>
      <p:bldP spid="38919" grpId="0" animBg="1"/>
      <p:bldP spid="38920" grpId="0" animBg="1"/>
      <p:bldP spid="38921" grpId="0" animBg="1"/>
      <p:bldP spid="38922" grpId="0" animBg="1"/>
      <p:bldP spid="38923" grpId="0" animBg="1"/>
      <p:bldP spid="38924" grpId="0" animBg="1"/>
      <p:bldP spid="38925" grpId="0" animBg="1"/>
      <p:bldP spid="389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noChangeArrowheads="1"/>
          </p:cNvSpPr>
          <p:nvPr>
            <p:ph type="body" idx="1"/>
          </p:nvPr>
        </p:nvSpPr>
        <p:spPr>
          <a:xfrm>
            <a:off x="827088" y="188913"/>
            <a:ext cx="8316912" cy="6669087"/>
          </a:xfrm>
        </p:spPr>
        <p:txBody>
          <a:bodyPr/>
          <a:lstStyle/>
          <a:p>
            <a:pPr algn="just">
              <a:lnSpc>
                <a:spcPct val="80000"/>
              </a:lnSpc>
              <a:buClr>
                <a:schemeClr val="tx1"/>
              </a:buClr>
            </a:pPr>
            <a:r>
              <a:rPr lang="uz-Cyrl-UZ" sz="1700">
                <a:effectLst/>
                <a:latin typeface="Times New Roman" pitchFamily="18" charset="0"/>
              </a:rPr>
              <a:t>Х асрнинг 60-70 йилларида Қорахонийлар давлатининг жанубида Ғазнавийлар давлати вужудга келади ва ғарбий Қорахон</a:t>
            </a:r>
            <a:r>
              <a:rPr lang="ru-RU" sz="1700">
                <a:effectLst/>
                <a:latin typeface="Times New Roman" pitchFamily="18" charset="0"/>
              </a:rPr>
              <a:t>ий</a:t>
            </a:r>
            <a:r>
              <a:rPr lang="uz-Cyrl-UZ" sz="1700">
                <a:effectLst/>
                <a:latin typeface="Times New Roman" pitchFamily="18" charset="0"/>
              </a:rPr>
              <a:t>лар давлати билан рақобатда бўлади</a:t>
            </a:r>
            <a:r>
              <a:rPr lang="ru-RU" sz="1700">
                <a:effectLst/>
                <a:latin typeface="Times New Roman" pitchFamily="18" charset="0"/>
              </a:rPr>
              <a:t>;</a:t>
            </a:r>
            <a:endParaRPr lang="en-US" sz="1700">
              <a:effectLst/>
              <a:latin typeface="Times New Roman" pitchFamily="18" charset="0"/>
            </a:endParaRPr>
          </a:p>
          <a:p>
            <a:pPr algn="just">
              <a:lnSpc>
                <a:spcPct val="80000"/>
              </a:lnSpc>
              <a:buClr>
                <a:schemeClr val="tx1"/>
              </a:buClr>
            </a:pPr>
            <a:r>
              <a:rPr lang="uz-Cyrl-UZ" sz="1700">
                <a:effectLst/>
                <a:latin typeface="Times New Roman" pitchFamily="18" charset="0"/>
              </a:rPr>
              <a:t>Ғазнавийлар сулоласига Собуқтегин асос солган</a:t>
            </a:r>
            <a:r>
              <a:rPr lang="ru-RU" sz="1700">
                <a:effectLst/>
                <a:latin typeface="Times New Roman" pitchFamily="18" charset="0"/>
              </a:rPr>
              <a:t>;</a:t>
            </a:r>
            <a:endParaRPr lang="en-US" sz="1700">
              <a:effectLst/>
              <a:latin typeface="Times New Roman" pitchFamily="18" charset="0"/>
            </a:endParaRPr>
          </a:p>
          <a:p>
            <a:pPr algn="just">
              <a:lnSpc>
                <a:spcPct val="80000"/>
              </a:lnSpc>
              <a:buClr>
                <a:schemeClr val="tx1"/>
              </a:buClr>
            </a:pPr>
            <a:r>
              <a:rPr lang="uz-Cyrl-UZ" sz="1700">
                <a:effectLst/>
                <a:latin typeface="Times New Roman" pitchFamily="18" charset="0"/>
              </a:rPr>
              <a:t>977 йилдан бошлаб ҳокимият Собуқтегин қўлига ўтади ва шу йили ўзини Ғазна амири деб эълон килади</a:t>
            </a:r>
            <a:r>
              <a:rPr lang="ru-RU" sz="1700">
                <a:effectLst/>
                <a:latin typeface="Times New Roman" pitchFamily="18" charset="0"/>
              </a:rPr>
              <a:t>;</a:t>
            </a:r>
            <a:endParaRPr lang="en-US" sz="1700">
              <a:effectLst/>
              <a:latin typeface="Times New Roman" pitchFamily="18" charset="0"/>
            </a:endParaRPr>
          </a:p>
          <a:p>
            <a:pPr algn="just">
              <a:lnSpc>
                <a:spcPct val="80000"/>
              </a:lnSpc>
              <a:buClr>
                <a:schemeClr val="tx1"/>
              </a:buClr>
            </a:pPr>
            <a:r>
              <a:rPr lang="ru-RU" sz="1700">
                <a:effectLst/>
                <a:latin typeface="Times New Roman" pitchFamily="18" charset="0"/>
              </a:rPr>
              <a:t>Ғазнавийлар давлати расман  996 йилда тан олинган;</a:t>
            </a:r>
            <a:endParaRPr lang="en-US" sz="1700">
              <a:effectLst/>
              <a:latin typeface="Times New Roman" pitchFamily="18" charset="0"/>
            </a:endParaRPr>
          </a:p>
          <a:p>
            <a:pPr algn="just">
              <a:lnSpc>
                <a:spcPct val="80000"/>
              </a:lnSpc>
              <a:buClr>
                <a:schemeClr val="tx1"/>
              </a:buClr>
            </a:pPr>
            <a:r>
              <a:rPr lang="ru-RU" sz="1700">
                <a:effectLst/>
                <a:latin typeface="Times New Roman" pitchFamily="18" charset="0"/>
              </a:rPr>
              <a:t>Ғазнавийлар </a:t>
            </a:r>
            <a:r>
              <a:rPr lang="uz-Cyrl-UZ" sz="1700">
                <a:effectLst/>
                <a:latin typeface="Times New Roman" pitchFamily="18" charset="0"/>
              </a:rPr>
              <a:t>қ</a:t>
            </a:r>
            <a:r>
              <a:rPr lang="ru-RU" sz="1700">
                <a:effectLst/>
                <a:latin typeface="Times New Roman" pitchFamily="18" charset="0"/>
              </a:rPr>
              <a:t>удрати ва шу</a:t>
            </a:r>
            <a:r>
              <a:rPr lang="uz-Cyrl-UZ" sz="1700">
                <a:effectLst/>
                <a:latin typeface="Times New Roman" pitchFamily="18" charset="0"/>
              </a:rPr>
              <a:t>ҳ</a:t>
            </a:r>
            <a:r>
              <a:rPr lang="ru-RU" sz="1700">
                <a:effectLst/>
                <a:latin typeface="Times New Roman" pitchFamily="18" charset="0"/>
              </a:rPr>
              <a:t>ратини оширган ҳукмдор Маҳмуд 998</a:t>
            </a:r>
            <a:r>
              <a:rPr lang="uz-Cyrl-UZ" sz="1700">
                <a:effectLst/>
                <a:latin typeface="Times New Roman" pitchFamily="18" charset="0"/>
              </a:rPr>
              <a:t>-1030</a:t>
            </a:r>
            <a:r>
              <a:rPr lang="ru-RU" sz="1700">
                <a:effectLst/>
                <a:latin typeface="Times New Roman" pitchFamily="18" charset="0"/>
              </a:rPr>
              <a:t> йил</a:t>
            </a:r>
            <a:r>
              <a:rPr lang="uz-Cyrl-UZ" sz="1700">
                <a:effectLst/>
                <a:latin typeface="Times New Roman" pitchFamily="18" charset="0"/>
              </a:rPr>
              <a:t>лар</a:t>
            </a:r>
            <a:r>
              <a:rPr lang="ru-RU" sz="1700">
                <a:effectLst/>
                <a:latin typeface="Times New Roman" pitchFamily="18" charset="0"/>
              </a:rPr>
              <a:t>да давлатни бош</a:t>
            </a:r>
            <a:r>
              <a:rPr lang="uz-Cyrl-UZ" sz="1700">
                <a:effectLst/>
                <a:latin typeface="Times New Roman" pitchFamily="18" charset="0"/>
              </a:rPr>
              <a:t>қ</a:t>
            </a:r>
            <a:r>
              <a:rPr lang="ru-RU" sz="1700">
                <a:effectLst/>
                <a:latin typeface="Times New Roman" pitchFamily="18" charset="0"/>
              </a:rPr>
              <a:t>ар</a:t>
            </a:r>
            <a:r>
              <a:rPr lang="uz-Cyrl-UZ" sz="1700">
                <a:effectLst/>
                <a:latin typeface="Times New Roman" pitchFamily="18" charset="0"/>
              </a:rPr>
              <a:t>г</a:t>
            </a:r>
            <a:r>
              <a:rPr lang="ru-RU" sz="1700">
                <a:effectLst/>
                <a:latin typeface="Times New Roman" pitchFamily="18" charset="0"/>
              </a:rPr>
              <a:t>а</a:t>
            </a:r>
            <a:r>
              <a:rPr lang="uz-Cyrl-UZ" sz="1700">
                <a:effectLst/>
                <a:latin typeface="Times New Roman" pitchFamily="18" charset="0"/>
              </a:rPr>
              <a:t>н</a:t>
            </a:r>
            <a:r>
              <a:rPr lang="ru-RU" sz="1700">
                <a:effectLst/>
                <a:latin typeface="Times New Roman" pitchFamily="18" charset="0"/>
              </a:rPr>
              <a:t>;</a:t>
            </a:r>
            <a:endParaRPr lang="en-US" sz="1700">
              <a:effectLst/>
              <a:latin typeface="Times New Roman" pitchFamily="18" charset="0"/>
            </a:endParaRPr>
          </a:p>
          <a:p>
            <a:pPr algn="just">
              <a:lnSpc>
                <a:spcPct val="80000"/>
              </a:lnSpc>
              <a:buClr>
                <a:schemeClr val="tx1"/>
              </a:buClr>
            </a:pPr>
            <a:r>
              <a:rPr lang="ru-RU" sz="1700">
                <a:effectLst/>
                <a:latin typeface="Times New Roman" pitchFamily="18" charset="0"/>
              </a:rPr>
              <a:t>Маҳмуд Б</a:t>
            </a:r>
            <a:r>
              <a:rPr lang="uz-Cyrl-UZ" sz="1700">
                <a:effectLst/>
                <a:latin typeface="Times New Roman" pitchFamily="18" charset="0"/>
              </a:rPr>
              <a:t>ағ</a:t>
            </a:r>
            <a:r>
              <a:rPr lang="ru-RU" sz="1700">
                <a:effectLst/>
                <a:latin typeface="Times New Roman" pitchFamily="18" charset="0"/>
              </a:rPr>
              <a:t>дод халифаси </a:t>
            </a:r>
            <a:r>
              <a:rPr lang="uz-Cyrl-UZ" sz="1700">
                <a:effectLst/>
                <a:latin typeface="Times New Roman" pitchFamily="18" charset="0"/>
              </a:rPr>
              <a:t>Қ</a:t>
            </a:r>
            <a:r>
              <a:rPr lang="ru-RU" sz="1700">
                <a:effectLst/>
                <a:latin typeface="Times New Roman" pitchFamily="18" charset="0"/>
              </a:rPr>
              <a:t>одирдан «Ие мин ад даула ва омин ал мила», яъни «ҳокимиятнинг </a:t>
            </a:r>
            <a:r>
              <a:rPr lang="uz-Cyrl-UZ" sz="1700">
                <a:effectLst/>
                <a:latin typeface="Times New Roman" pitchFamily="18" charset="0"/>
              </a:rPr>
              <a:t>ў</a:t>
            </a:r>
            <a:r>
              <a:rPr lang="ru-RU" sz="1700">
                <a:effectLst/>
                <a:latin typeface="Times New Roman" pitchFamily="18" charset="0"/>
              </a:rPr>
              <a:t>нг </a:t>
            </a:r>
            <a:r>
              <a:rPr lang="uz-Cyrl-UZ" sz="1700">
                <a:effectLst/>
                <a:latin typeface="Times New Roman" pitchFamily="18" charset="0"/>
              </a:rPr>
              <a:t>қў</a:t>
            </a:r>
            <a:r>
              <a:rPr lang="ru-RU" sz="1700">
                <a:effectLst/>
                <a:latin typeface="Times New Roman" pitchFamily="18" charset="0"/>
              </a:rPr>
              <a:t>ли ва диндорлар жамоасининг ишончли вакили» унвони билан биргаликда Хуросонни  идора этишга ваколат олади;</a:t>
            </a:r>
            <a:endParaRPr lang="en-US" sz="1700">
              <a:effectLst/>
              <a:latin typeface="Times New Roman" pitchFamily="18" charset="0"/>
            </a:endParaRPr>
          </a:p>
          <a:p>
            <a:pPr algn="just">
              <a:lnSpc>
                <a:spcPct val="80000"/>
              </a:lnSpc>
              <a:buClr>
                <a:schemeClr val="tx1"/>
              </a:buClr>
            </a:pPr>
            <a:r>
              <a:rPr lang="ru-RU" sz="1700">
                <a:effectLst/>
                <a:latin typeface="Times New Roman" pitchFamily="18" charset="0"/>
              </a:rPr>
              <a:t>1001 йили Маҳмуд Қорахонийлар билан </a:t>
            </a:r>
            <a:r>
              <a:rPr lang="uz-Cyrl-UZ" sz="1700">
                <a:effectLst/>
                <a:latin typeface="Times New Roman" pitchFamily="18" charset="0"/>
              </a:rPr>
              <a:t>ў</a:t>
            </a:r>
            <a:r>
              <a:rPr lang="ru-RU" sz="1700">
                <a:effectLst/>
                <a:latin typeface="Times New Roman" pitchFamily="18" charset="0"/>
              </a:rPr>
              <a:t>з давл</a:t>
            </a:r>
            <a:r>
              <a:rPr lang="uz-Cyrl-UZ" sz="1700">
                <a:effectLst/>
                <a:latin typeface="Times New Roman" pitchFamily="18" charset="0"/>
              </a:rPr>
              <a:t>а</a:t>
            </a:r>
            <a:r>
              <a:rPr lang="ru-RU" sz="1700">
                <a:effectLst/>
                <a:latin typeface="Times New Roman" pitchFamily="18" charset="0"/>
              </a:rPr>
              <a:t>тининг чегараларини ани</a:t>
            </a:r>
            <a:r>
              <a:rPr lang="uz-Cyrl-UZ" sz="1700">
                <a:effectLst/>
                <a:latin typeface="Times New Roman" pitchFamily="18" charset="0"/>
              </a:rPr>
              <a:t>қ</a:t>
            </a:r>
            <a:r>
              <a:rPr lang="ru-RU" sz="1700">
                <a:effectLst/>
                <a:latin typeface="Times New Roman" pitchFamily="18" charset="0"/>
              </a:rPr>
              <a:t>лаш максадида Қорахонийлар ҳукмдори Наср билан музокаралар олиб боради ва шартнома тузади. Асосий чегара чизи</a:t>
            </a:r>
            <a:r>
              <a:rPr lang="uz-Cyrl-UZ" sz="1700">
                <a:effectLst/>
                <a:latin typeface="Times New Roman" pitchFamily="18" charset="0"/>
              </a:rPr>
              <a:t>ғ</a:t>
            </a:r>
            <a:r>
              <a:rPr lang="ru-RU" sz="1700">
                <a:effectLst/>
                <a:latin typeface="Times New Roman" pitchFamily="18" charset="0"/>
              </a:rPr>
              <a:t>и </a:t>
            </a:r>
            <a:r>
              <a:rPr lang="uz-Cyrl-UZ" sz="1700">
                <a:effectLst/>
                <a:latin typeface="Times New Roman" pitchFamily="18" charset="0"/>
              </a:rPr>
              <a:t>қ</a:t>
            </a:r>
            <a:r>
              <a:rPr lang="ru-RU" sz="1700">
                <a:effectLst/>
                <a:latin typeface="Times New Roman" pitchFamily="18" charset="0"/>
              </a:rPr>
              <a:t>илиб Амударё белгиланади;</a:t>
            </a:r>
            <a:endParaRPr lang="en-US" sz="1700">
              <a:effectLst/>
              <a:latin typeface="Times New Roman" pitchFamily="18" charset="0"/>
            </a:endParaRPr>
          </a:p>
          <a:p>
            <a:pPr algn="just">
              <a:lnSpc>
                <a:spcPct val="80000"/>
              </a:lnSpc>
              <a:buClr>
                <a:schemeClr val="tx1"/>
              </a:buClr>
            </a:pPr>
            <a:r>
              <a:rPr lang="ru-RU" sz="1700">
                <a:effectLst/>
                <a:latin typeface="Times New Roman" pitchFamily="18" charset="0"/>
              </a:rPr>
              <a:t>Ҳудудлари: Шимолий </a:t>
            </a:r>
            <a:r>
              <a:rPr lang="uz-Cyrl-UZ" sz="1700">
                <a:effectLst/>
                <a:latin typeface="Times New Roman" pitchFamily="18" charset="0"/>
              </a:rPr>
              <a:t>Ҳ</a:t>
            </a:r>
            <a:r>
              <a:rPr lang="ru-RU" sz="1700">
                <a:effectLst/>
                <a:latin typeface="Times New Roman" pitchFamily="18" charset="0"/>
              </a:rPr>
              <a:t>индистон чегарасидан то Каспий денгизининг жанубий </a:t>
            </a:r>
            <a:r>
              <a:rPr lang="uz-Cyrl-UZ" sz="1700">
                <a:effectLst/>
                <a:latin typeface="Times New Roman" pitchFamily="18" charset="0"/>
              </a:rPr>
              <a:t>қ</a:t>
            </a:r>
            <a:r>
              <a:rPr lang="ru-RU" sz="1700">
                <a:effectLst/>
                <a:latin typeface="Times New Roman" pitchFamily="18" charset="0"/>
              </a:rPr>
              <a:t>ир</a:t>
            </a:r>
            <a:r>
              <a:rPr lang="uz-Cyrl-UZ" sz="1700">
                <a:effectLst/>
                <a:latin typeface="Times New Roman" pitchFamily="18" charset="0"/>
              </a:rPr>
              <a:t>ғ</a:t>
            </a:r>
            <a:r>
              <a:rPr lang="ru-RU" sz="1700">
                <a:effectLst/>
                <a:latin typeface="Times New Roman" pitchFamily="18" charset="0"/>
              </a:rPr>
              <a:t>о</a:t>
            </a:r>
            <a:r>
              <a:rPr lang="uz-Cyrl-UZ" sz="1700">
                <a:effectLst/>
                <a:latin typeface="Times New Roman" pitchFamily="18" charset="0"/>
              </a:rPr>
              <a:t>қ</a:t>
            </a:r>
            <a:r>
              <a:rPr lang="ru-RU" sz="1700">
                <a:effectLst/>
                <a:latin typeface="Times New Roman" pitchFamily="18" charset="0"/>
              </a:rPr>
              <a:t>ларигача ч</a:t>
            </a:r>
            <a:r>
              <a:rPr lang="uz-Cyrl-UZ" sz="1700">
                <a:effectLst/>
                <a:latin typeface="Times New Roman" pitchFamily="18" charset="0"/>
              </a:rPr>
              <a:t>ў</a:t>
            </a:r>
            <a:r>
              <a:rPr lang="ru-RU" sz="1700">
                <a:effectLst/>
                <a:latin typeface="Times New Roman" pitchFamily="18" charset="0"/>
              </a:rPr>
              <a:t>зилган хозирги Афгонистон ва шимоли-шар</a:t>
            </a:r>
            <a:r>
              <a:rPr lang="uz-Cyrl-UZ" sz="1700">
                <a:effectLst/>
                <a:latin typeface="Times New Roman" pitchFamily="18" charset="0"/>
              </a:rPr>
              <a:t>қ</a:t>
            </a:r>
            <a:r>
              <a:rPr lang="ru-RU" sz="1700">
                <a:effectLst/>
                <a:latin typeface="Times New Roman" pitchFamily="18" charset="0"/>
              </a:rPr>
              <a:t>ий Эрон вилоятлари;</a:t>
            </a:r>
            <a:endParaRPr lang="en-US" sz="1700">
              <a:effectLst/>
              <a:latin typeface="Times New Roman" pitchFamily="18" charset="0"/>
            </a:endParaRPr>
          </a:p>
          <a:p>
            <a:pPr algn="just">
              <a:lnSpc>
                <a:spcPct val="80000"/>
              </a:lnSpc>
              <a:buClr>
                <a:schemeClr val="tx1"/>
              </a:buClr>
            </a:pPr>
            <a:r>
              <a:rPr lang="ru-RU" sz="1700">
                <a:effectLst/>
                <a:latin typeface="Times New Roman" pitchFamily="18" charset="0"/>
              </a:rPr>
              <a:t>1008 йилдаги Балх жангида Маҳмуд Ғазнавий Қорахонийлар устидан ғалаба козонади ва Хуросоннинг ҳаммасини, Ч</a:t>
            </a:r>
            <a:r>
              <a:rPr lang="uz-Cyrl-UZ" sz="1700">
                <a:effectLst/>
                <a:latin typeface="Times New Roman" pitchFamily="18" charset="0"/>
              </a:rPr>
              <a:t>ағ</a:t>
            </a:r>
            <a:r>
              <a:rPr lang="ru-RU" sz="1700">
                <a:effectLst/>
                <a:latin typeface="Times New Roman" pitchFamily="18" charset="0"/>
              </a:rPr>
              <a:t>ониён ва Хутталиён вилоятларини эгаллайди;</a:t>
            </a:r>
            <a:endParaRPr lang="en-US" sz="1700">
              <a:effectLst/>
              <a:latin typeface="Times New Roman" pitchFamily="18" charset="0"/>
            </a:endParaRPr>
          </a:p>
          <a:p>
            <a:pPr algn="just">
              <a:lnSpc>
                <a:spcPct val="80000"/>
              </a:lnSpc>
              <a:buClr>
                <a:schemeClr val="tx1"/>
              </a:buClr>
            </a:pPr>
            <a:r>
              <a:rPr lang="ru-RU" sz="1700">
                <a:effectLst/>
                <a:latin typeface="Times New Roman" pitchFamily="18" charset="0"/>
              </a:rPr>
              <a:t>Султон Маҳмуд Ғазнавий </a:t>
            </a:r>
            <a:r>
              <a:rPr lang="uz-Cyrl-UZ" sz="1700">
                <a:effectLst/>
                <a:latin typeface="Times New Roman" pitchFamily="18" charset="0"/>
              </a:rPr>
              <a:t>ў</a:t>
            </a:r>
            <a:r>
              <a:rPr lang="ru-RU" sz="1700">
                <a:effectLst/>
                <a:latin typeface="Times New Roman" pitchFamily="18" charset="0"/>
              </a:rPr>
              <a:t>з ҳукмронлиги даврида кудратли қўшин тузишга муваффа</a:t>
            </a:r>
            <a:r>
              <a:rPr lang="uz-Cyrl-UZ" sz="1700">
                <a:effectLst/>
                <a:latin typeface="Times New Roman" pitchFamily="18" charset="0"/>
              </a:rPr>
              <a:t>қ </a:t>
            </a:r>
            <a:r>
              <a:rPr lang="ru-RU" sz="1700">
                <a:effectLst/>
                <a:latin typeface="Times New Roman" pitchFamily="18" charset="0"/>
              </a:rPr>
              <a:t>бўлади. Ислом динини </a:t>
            </a:r>
            <a:r>
              <a:rPr lang="uz-Cyrl-UZ" sz="1700">
                <a:effectLst/>
                <a:latin typeface="Times New Roman" pitchFamily="18" charset="0"/>
              </a:rPr>
              <a:t>ў</a:t>
            </a:r>
            <a:r>
              <a:rPr lang="ru-RU" sz="1700">
                <a:effectLst/>
                <a:latin typeface="Times New Roman" pitchFamily="18" charset="0"/>
              </a:rPr>
              <a:t>зига </a:t>
            </a:r>
            <a:r>
              <a:rPr lang="uz-Cyrl-UZ" sz="1700">
                <a:effectLst/>
                <a:latin typeface="Times New Roman" pitchFamily="18" charset="0"/>
              </a:rPr>
              <a:t>ғ</a:t>
            </a:r>
            <a:r>
              <a:rPr lang="ru-RU" sz="1700">
                <a:effectLst/>
                <a:latin typeface="Times New Roman" pitchFamily="18" charset="0"/>
              </a:rPr>
              <a:t>оявий байро</a:t>
            </a:r>
            <a:r>
              <a:rPr lang="uz-Cyrl-UZ" sz="1700">
                <a:effectLst/>
                <a:latin typeface="Times New Roman" pitchFamily="18" charset="0"/>
              </a:rPr>
              <a:t>қ қ</a:t>
            </a:r>
            <a:r>
              <a:rPr lang="ru-RU" sz="1700">
                <a:effectLst/>
                <a:latin typeface="Times New Roman" pitchFamily="18" charset="0"/>
              </a:rPr>
              <a:t>илиб олди, у ислом </a:t>
            </a:r>
            <a:r>
              <a:rPr lang="uz-Cyrl-UZ" sz="1700">
                <a:effectLst/>
                <a:latin typeface="Times New Roman" pitchFamily="18" charset="0"/>
              </a:rPr>
              <a:t>йў</a:t>
            </a:r>
            <a:r>
              <a:rPr lang="ru-RU" sz="1700">
                <a:effectLst/>
                <a:latin typeface="Times New Roman" pitchFamily="18" charset="0"/>
              </a:rPr>
              <a:t>лида ва </a:t>
            </a:r>
            <a:r>
              <a:rPr lang="uz-Cyrl-UZ" sz="1700">
                <a:effectLst/>
                <a:latin typeface="Times New Roman" pitchFamily="18" charset="0"/>
              </a:rPr>
              <a:t>ҳ</a:t>
            </a:r>
            <a:r>
              <a:rPr lang="ru-RU" sz="1700">
                <a:effectLst/>
                <a:latin typeface="Times New Roman" pitchFamily="18" charset="0"/>
              </a:rPr>
              <a:t>имоясида </a:t>
            </a:r>
            <a:r>
              <a:rPr lang="uz-Cyrl-UZ" sz="1700">
                <a:effectLst/>
                <a:latin typeface="Times New Roman" pitchFamily="18" charset="0"/>
              </a:rPr>
              <a:t>ғ</a:t>
            </a:r>
            <a:r>
              <a:rPr lang="ru-RU" sz="1700">
                <a:effectLst/>
                <a:latin typeface="Times New Roman" pitchFamily="18" charset="0"/>
              </a:rPr>
              <a:t>азовот урушлари олиб борди;</a:t>
            </a:r>
            <a:endParaRPr lang="en-US" sz="1700">
              <a:effectLst/>
              <a:latin typeface="Times New Roman" pitchFamily="18" charset="0"/>
            </a:endParaRPr>
          </a:p>
          <a:p>
            <a:pPr algn="just">
              <a:lnSpc>
                <a:spcPct val="80000"/>
              </a:lnSpc>
              <a:buClr>
                <a:schemeClr val="tx1"/>
              </a:buClr>
            </a:pPr>
            <a:r>
              <a:rPr lang="ru-RU" sz="1700">
                <a:effectLst/>
                <a:latin typeface="Times New Roman" pitchFamily="18" charset="0"/>
              </a:rPr>
              <a:t>У Ҳиндистонга 17 марта юриш килиб, Панжоб, Кашмир ва бош</a:t>
            </a:r>
            <a:r>
              <a:rPr lang="uz-Cyrl-UZ" sz="1700">
                <a:effectLst/>
                <a:latin typeface="Times New Roman" pitchFamily="18" charset="0"/>
              </a:rPr>
              <a:t>қ</a:t>
            </a:r>
            <a:r>
              <a:rPr lang="ru-RU" sz="1700">
                <a:effectLst/>
                <a:latin typeface="Times New Roman" pitchFamily="18" charset="0"/>
              </a:rPr>
              <a:t>а вилоятларни эгаллаб, бе</a:t>
            </a:r>
            <a:r>
              <a:rPr lang="uz-Cyrl-UZ" sz="1700">
                <a:effectLst/>
                <a:latin typeface="Times New Roman" pitchFamily="18" charset="0"/>
              </a:rPr>
              <a:t>ҳ</a:t>
            </a:r>
            <a:r>
              <a:rPr lang="ru-RU" sz="1700">
                <a:effectLst/>
                <a:latin typeface="Times New Roman" pitchFamily="18" charset="0"/>
              </a:rPr>
              <a:t>исоб бойликларни </a:t>
            </a:r>
            <a:r>
              <a:rPr lang="uz-Cyrl-UZ" sz="1700">
                <a:effectLst/>
                <a:latin typeface="Times New Roman" pitchFamily="18" charset="0"/>
              </a:rPr>
              <a:t>қў</a:t>
            </a:r>
            <a:r>
              <a:rPr lang="ru-RU" sz="1700">
                <a:effectLst/>
                <a:latin typeface="Times New Roman" pitchFamily="18" charset="0"/>
              </a:rPr>
              <a:t>лга киритади. Маҳмуд Ғазнавий 1010 йили Гурларга карши юриш бошлаган ва факат 1015 йили Гур вилоятини батамом эгаллашга муваффа</a:t>
            </a:r>
            <a:r>
              <a:rPr lang="uz-Cyrl-UZ" sz="1700">
                <a:effectLst/>
                <a:latin typeface="Times New Roman" pitchFamily="18" charset="0"/>
              </a:rPr>
              <a:t>қ </a:t>
            </a:r>
            <a:r>
              <a:rPr lang="ru-RU" sz="1700">
                <a:effectLst/>
                <a:latin typeface="Times New Roman" pitchFamily="18" charset="0"/>
              </a:rPr>
              <a:t>бўлган;</a:t>
            </a:r>
            <a:endParaRPr lang="en-US" sz="1700">
              <a:effectLst/>
              <a:latin typeface="Times New Roman" pitchFamily="18" charset="0"/>
            </a:endParaRPr>
          </a:p>
          <a:p>
            <a:pPr algn="just">
              <a:lnSpc>
                <a:spcPct val="80000"/>
              </a:lnSpc>
              <a:buClr>
                <a:schemeClr val="tx1"/>
              </a:buClr>
            </a:pPr>
            <a:r>
              <a:rPr lang="ru-RU" sz="1700">
                <a:effectLst/>
                <a:latin typeface="Times New Roman" pitchFamily="18" charset="0"/>
              </a:rPr>
              <a:t>Маҳмуд Ғазнавий 1017 йили Хоразмни эгаллайди, унинг ворислари Маъсуд (1030-1041), Мавдуд (1041-1049). Бу сулола 1187 йилгача ҳукмронлик </a:t>
            </a:r>
            <a:r>
              <a:rPr lang="uz-Cyrl-UZ" sz="1700">
                <a:effectLst/>
                <a:latin typeface="Times New Roman" pitchFamily="18" charset="0"/>
              </a:rPr>
              <a:t>қ</a:t>
            </a:r>
            <a:r>
              <a:rPr lang="ru-RU" sz="1700">
                <a:effectLst/>
                <a:latin typeface="Times New Roman" pitchFamily="18" charset="0"/>
              </a:rPr>
              <a:t>илган.</a:t>
            </a:r>
            <a:endParaRPr lang="en-US" sz="1700">
              <a:effectLst/>
              <a:latin typeface="Times New Roman" pitchFamily="18" charset="0"/>
            </a:endParaRPr>
          </a:p>
          <a:p>
            <a:pPr algn="just">
              <a:lnSpc>
                <a:spcPct val="80000"/>
              </a:lnSpc>
            </a:pPr>
            <a:endParaRPr lang="ru-RU" sz="1700">
              <a:effectLst/>
              <a:latin typeface="Times New Roman" pitchFamily="18" charset="0"/>
            </a:endParaRPr>
          </a:p>
        </p:txBody>
      </p:sp>
      <p:sp>
        <p:nvSpPr>
          <p:cNvPr id="39940" name="WordArt 4"/>
          <p:cNvSpPr>
            <a:spLocks noChangeArrowheads="1" noChangeShapeType="1" noTextEdit="1"/>
          </p:cNvSpPr>
          <p:nvPr/>
        </p:nvSpPr>
        <p:spPr bwMode="auto">
          <a:xfrm rot="5400000">
            <a:off x="-2724944" y="2972594"/>
            <a:ext cx="6192838" cy="768350"/>
          </a:xfrm>
          <a:prstGeom prst="rect">
            <a:avLst/>
          </a:prstGeom>
          <a:extLst>
            <a:ext uri="{AF507438-7753-43E0-B8FC-AC1667EBCBE1}">
              <a14:hiddenEffects xmlns:a14="http://schemas.microsoft.com/office/drawing/2010/main">
                <a:effectLst/>
              </a14:hiddenEffects>
            </a:ext>
          </a:extLst>
        </p:spPr>
        <p:txBody>
          <a:bodyPr vert="wordArtVert" wrap="none" fromWordArt="1">
            <a:prstTxWarp prst="textDeflate">
              <a:avLst>
                <a:gd name="adj" fmla="val 26227"/>
              </a:avLst>
            </a:prstTxWarp>
          </a:bodyPr>
          <a:lstStyle/>
          <a:p>
            <a:pPr fontAlgn="auto"/>
            <a:r>
              <a:rPr lang="ru-RU" sz="3600" kern="10">
                <a:ln w="9525">
                  <a:solidFill>
                    <a:srgbClr val="FF0000"/>
                  </a:solidFill>
                  <a:round/>
                  <a:headEnd/>
                  <a:tailEnd/>
                </a:ln>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2700000" scaled="1"/>
                </a:gradFill>
                <a:latin typeface="Times New Roman"/>
                <a:cs typeface="Times New Roman"/>
              </a:rPr>
              <a:t>Ғазнавийлар давлати</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39940"/>
                                        </p:tgtEl>
                                        <p:attrNameLst>
                                          <p:attrName>style.visibility</p:attrName>
                                        </p:attrNameLst>
                                      </p:cBhvr>
                                      <p:to>
                                        <p:strVal val="visible"/>
                                      </p:to>
                                    </p:set>
                                    <p:anim calcmode="lin" valueType="num">
                                      <p:cBhvr>
                                        <p:cTn id="7" dur="2000" fill="hold"/>
                                        <p:tgtEl>
                                          <p:spTgt spid="39940"/>
                                        </p:tgtEl>
                                        <p:attrNameLst>
                                          <p:attrName>ppt_w</p:attrName>
                                        </p:attrNameLst>
                                      </p:cBhvr>
                                      <p:tavLst>
                                        <p:tav tm="0">
                                          <p:val>
                                            <p:strVal val="#ppt_w*0.05"/>
                                          </p:val>
                                        </p:tav>
                                        <p:tav tm="100000">
                                          <p:val>
                                            <p:strVal val="#ppt_w"/>
                                          </p:val>
                                        </p:tav>
                                      </p:tavLst>
                                    </p:anim>
                                    <p:anim calcmode="lin" valueType="num">
                                      <p:cBhvr>
                                        <p:cTn id="8" dur="2000" fill="hold"/>
                                        <p:tgtEl>
                                          <p:spTgt spid="39940"/>
                                        </p:tgtEl>
                                        <p:attrNameLst>
                                          <p:attrName>ppt_h</p:attrName>
                                        </p:attrNameLst>
                                      </p:cBhvr>
                                      <p:tavLst>
                                        <p:tav tm="0">
                                          <p:val>
                                            <p:strVal val="#ppt_h"/>
                                          </p:val>
                                        </p:tav>
                                        <p:tav tm="100000">
                                          <p:val>
                                            <p:strVal val="#ppt_h"/>
                                          </p:val>
                                        </p:tav>
                                      </p:tavLst>
                                    </p:anim>
                                    <p:anim calcmode="lin" valueType="num">
                                      <p:cBhvr>
                                        <p:cTn id="9" dur="2000" fill="hold"/>
                                        <p:tgtEl>
                                          <p:spTgt spid="39940"/>
                                        </p:tgtEl>
                                        <p:attrNameLst>
                                          <p:attrName>ppt_x</p:attrName>
                                        </p:attrNameLst>
                                      </p:cBhvr>
                                      <p:tavLst>
                                        <p:tav tm="0">
                                          <p:val>
                                            <p:strVal val="#ppt_x-.2"/>
                                          </p:val>
                                        </p:tav>
                                        <p:tav tm="100000">
                                          <p:val>
                                            <p:strVal val="#ppt_x"/>
                                          </p:val>
                                        </p:tav>
                                      </p:tavLst>
                                    </p:anim>
                                    <p:anim calcmode="lin" valueType="num">
                                      <p:cBhvr>
                                        <p:cTn id="10" dur="2000" fill="hold"/>
                                        <p:tgtEl>
                                          <p:spTgt spid="39940"/>
                                        </p:tgtEl>
                                        <p:attrNameLst>
                                          <p:attrName>ppt_y</p:attrName>
                                        </p:attrNameLst>
                                      </p:cBhvr>
                                      <p:tavLst>
                                        <p:tav tm="0">
                                          <p:val>
                                            <p:strVal val="#ppt_y"/>
                                          </p:val>
                                        </p:tav>
                                        <p:tav tm="100000">
                                          <p:val>
                                            <p:strVal val="#ppt_y"/>
                                          </p:val>
                                        </p:tav>
                                      </p:tavLst>
                                    </p:anim>
                                    <p:animEffect transition="in" filter="fade">
                                      <p:cBhvr>
                                        <p:cTn id="11" dur="2000"/>
                                        <p:tgtEl>
                                          <p:spTgt spid="39940"/>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50" presetClass="entr" presetSubtype="0" decel="100000" fill="hold" nodeType="clickEffect">
                                  <p:stCondLst>
                                    <p:cond delay="0"/>
                                  </p:stCondLst>
                                  <p:childTnLst>
                                    <p:set>
                                      <p:cBhvr>
                                        <p:cTn id="15" dur="1" fill="hold">
                                          <p:stCondLst>
                                            <p:cond delay="0"/>
                                          </p:stCondLst>
                                        </p:cTn>
                                        <p:tgtEl>
                                          <p:spTgt spid="39939">
                                            <p:txEl>
                                              <p:pRg st="0" end="0"/>
                                            </p:txEl>
                                          </p:spTgt>
                                        </p:tgtEl>
                                        <p:attrNameLst>
                                          <p:attrName>style.visibility</p:attrName>
                                        </p:attrNameLst>
                                      </p:cBhvr>
                                      <p:to>
                                        <p:strVal val="visible"/>
                                      </p:to>
                                    </p:set>
                                    <p:anim calcmode="lin" valueType="num">
                                      <p:cBhvr>
                                        <p:cTn id="16" dur="1000" fill="hold"/>
                                        <p:tgtEl>
                                          <p:spTgt spid="39939">
                                            <p:txEl>
                                              <p:pRg st="0" end="0"/>
                                            </p:txEl>
                                          </p:spTgt>
                                        </p:tgtEl>
                                        <p:attrNameLst>
                                          <p:attrName>ppt_w</p:attrName>
                                        </p:attrNameLst>
                                      </p:cBhvr>
                                      <p:tavLst>
                                        <p:tav tm="0">
                                          <p:val>
                                            <p:strVal val="#ppt_w+.3"/>
                                          </p:val>
                                        </p:tav>
                                        <p:tav tm="100000">
                                          <p:val>
                                            <p:strVal val="#ppt_w"/>
                                          </p:val>
                                        </p:tav>
                                      </p:tavLst>
                                    </p:anim>
                                    <p:anim calcmode="lin" valueType="num">
                                      <p:cBhvr>
                                        <p:cTn id="17" dur="1000" fill="hold"/>
                                        <p:tgtEl>
                                          <p:spTgt spid="39939">
                                            <p:txEl>
                                              <p:pRg st="0" end="0"/>
                                            </p:txEl>
                                          </p:spTgt>
                                        </p:tgtEl>
                                        <p:attrNameLst>
                                          <p:attrName>ppt_h</p:attrName>
                                        </p:attrNameLst>
                                      </p:cBhvr>
                                      <p:tavLst>
                                        <p:tav tm="0">
                                          <p:val>
                                            <p:strVal val="#ppt_h"/>
                                          </p:val>
                                        </p:tav>
                                        <p:tav tm="100000">
                                          <p:val>
                                            <p:strVal val="#ppt_h"/>
                                          </p:val>
                                        </p:tav>
                                      </p:tavLst>
                                    </p:anim>
                                    <p:animEffect transition="in" filter="fade">
                                      <p:cBhvr>
                                        <p:cTn id="18" dur="1000"/>
                                        <p:tgtEl>
                                          <p:spTgt spid="39939">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0" presetClass="entr" presetSubtype="0" decel="100000" fill="hold" nodeType="clickEffect">
                                  <p:stCondLst>
                                    <p:cond delay="0"/>
                                  </p:stCondLst>
                                  <p:childTnLst>
                                    <p:set>
                                      <p:cBhvr>
                                        <p:cTn id="22" dur="1" fill="hold">
                                          <p:stCondLst>
                                            <p:cond delay="0"/>
                                          </p:stCondLst>
                                        </p:cTn>
                                        <p:tgtEl>
                                          <p:spTgt spid="39939">
                                            <p:txEl>
                                              <p:pRg st="1" end="1"/>
                                            </p:txEl>
                                          </p:spTgt>
                                        </p:tgtEl>
                                        <p:attrNameLst>
                                          <p:attrName>style.visibility</p:attrName>
                                        </p:attrNameLst>
                                      </p:cBhvr>
                                      <p:to>
                                        <p:strVal val="visible"/>
                                      </p:to>
                                    </p:set>
                                    <p:anim calcmode="lin" valueType="num">
                                      <p:cBhvr>
                                        <p:cTn id="23" dur="1000" fill="hold"/>
                                        <p:tgtEl>
                                          <p:spTgt spid="39939">
                                            <p:txEl>
                                              <p:pRg st="1" end="1"/>
                                            </p:txEl>
                                          </p:spTgt>
                                        </p:tgtEl>
                                        <p:attrNameLst>
                                          <p:attrName>ppt_w</p:attrName>
                                        </p:attrNameLst>
                                      </p:cBhvr>
                                      <p:tavLst>
                                        <p:tav tm="0">
                                          <p:val>
                                            <p:strVal val="#ppt_w+.3"/>
                                          </p:val>
                                        </p:tav>
                                        <p:tav tm="100000">
                                          <p:val>
                                            <p:strVal val="#ppt_w"/>
                                          </p:val>
                                        </p:tav>
                                      </p:tavLst>
                                    </p:anim>
                                    <p:anim calcmode="lin" valueType="num">
                                      <p:cBhvr>
                                        <p:cTn id="24" dur="1000" fill="hold"/>
                                        <p:tgtEl>
                                          <p:spTgt spid="39939">
                                            <p:txEl>
                                              <p:pRg st="1" end="1"/>
                                            </p:txEl>
                                          </p:spTgt>
                                        </p:tgtEl>
                                        <p:attrNameLst>
                                          <p:attrName>ppt_h</p:attrName>
                                        </p:attrNameLst>
                                      </p:cBhvr>
                                      <p:tavLst>
                                        <p:tav tm="0">
                                          <p:val>
                                            <p:strVal val="#ppt_h"/>
                                          </p:val>
                                        </p:tav>
                                        <p:tav tm="100000">
                                          <p:val>
                                            <p:strVal val="#ppt_h"/>
                                          </p:val>
                                        </p:tav>
                                      </p:tavLst>
                                    </p:anim>
                                    <p:animEffect transition="in" filter="fade">
                                      <p:cBhvr>
                                        <p:cTn id="25" dur="1000"/>
                                        <p:tgtEl>
                                          <p:spTgt spid="39939">
                                            <p:txEl>
                                              <p:pRg st="1" end="1"/>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50" presetClass="entr" presetSubtype="0" decel="100000" fill="hold" nodeType="clickEffect">
                                  <p:stCondLst>
                                    <p:cond delay="0"/>
                                  </p:stCondLst>
                                  <p:childTnLst>
                                    <p:set>
                                      <p:cBhvr>
                                        <p:cTn id="29" dur="1" fill="hold">
                                          <p:stCondLst>
                                            <p:cond delay="0"/>
                                          </p:stCondLst>
                                        </p:cTn>
                                        <p:tgtEl>
                                          <p:spTgt spid="39939">
                                            <p:txEl>
                                              <p:pRg st="2" end="2"/>
                                            </p:txEl>
                                          </p:spTgt>
                                        </p:tgtEl>
                                        <p:attrNameLst>
                                          <p:attrName>style.visibility</p:attrName>
                                        </p:attrNameLst>
                                      </p:cBhvr>
                                      <p:to>
                                        <p:strVal val="visible"/>
                                      </p:to>
                                    </p:set>
                                    <p:anim calcmode="lin" valueType="num">
                                      <p:cBhvr>
                                        <p:cTn id="30" dur="1000" fill="hold"/>
                                        <p:tgtEl>
                                          <p:spTgt spid="39939">
                                            <p:txEl>
                                              <p:pRg st="2" end="2"/>
                                            </p:txEl>
                                          </p:spTgt>
                                        </p:tgtEl>
                                        <p:attrNameLst>
                                          <p:attrName>ppt_w</p:attrName>
                                        </p:attrNameLst>
                                      </p:cBhvr>
                                      <p:tavLst>
                                        <p:tav tm="0">
                                          <p:val>
                                            <p:strVal val="#ppt_w+.3"/>
                                          </p:val>
                                        </p:tav>
                                        <p:tav tm="100000">
                                          <p:val>
                                            <p:strVal val="#ppt_w"/>
                                          </p:val>
                                        </p:tav>
                                      </p:tavLst>
                                    </p:anim>
                                    <p:anim calcmode="lin" valueType="num">
                                      <p:cBhvr>
                                        <p:cTn id="31" dur="1000" fill="hold"/>
                                        <p:tgtEl>
                                          <p:spTgt spid="39939">
                                            <p:txEl>
                                              <p:pRg st="2" end="2"/>
                                            </p:txEl>
                                          </p:spTgt>
                                        </p:tgtEl>
                                        <p:attrNameLst>
                                          <p:attrName>ppt_h</p:attrName>
                                        </p:attrNameLst>
                                      </p:cBhvr>
                                      <p:tavLst>
                                        <p:tav tm="0">
                                          <p:val>
                                            <p:strVal val="#ppt_h"/>
                                          </p:val>
                                        </p:tav>
                                        <p:tav tm="100000">
                                          <p:val>
                                            <p:strVal val="#ppt_h"/>
                                          </p:val>
                                        </p:tav>
                                      </p:tavLst>
                                    </p:anim>
                                    <p:animEffect transition="in" filter="fade">
                                      <p:cBhvr>
                                        <p:cTn id="32" dur="1000"/>
                                        <p:tgtEl>
                                          <p:spTgt spid="39939">
                                            <p:txEl>
                                              <p:pRg st="2" end="2"/>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0" presetClass="entr" presetSubtype="0" decel="100000" fill="hold" nodeType="clickEffect">
                                  <p:stCondLst>
                                    <p:cond delay="0"/>
                                  </p:stCondLst>
                                  <p:childTnLst>
                                    <p:set>
                                      <p:cBhvr>
                                        <p:cTn id="36" dur="1" fill="hold">
                                          <p:stCondLst>
                                            <p:cond delay="0"/>
                                          </p:stCondLst>
                                        </p:cTn>
                                        <p:tgtEl>
                                          <p:spTgt spid="39939">
                                            <p:txEl>
                                              <p:pRg st="3" end="3"/>
                                            </p:txEl>
                                          </p:spTgt>
                                        </p:tgtEl>
                                        <p:attrNameLst>
                                          <p:attrName>style.visibility</p:attrName>
                                        </p:attrNameLst>
                                      </p:cBhvr>
                                      <p:to>
                                        <p:strVal val="visible"/>
                                      </p:to>
                                    </p:set>
                                    <p:anim calcmode="lin" valueType="num">
                                      <p:cBhvr>
                                        <p:cTn id="37" dur="1000" fill="hold"/>
                                        <p:tgtEl>
                                          <p:spTgt spid="39939">
                                            <p:txEl>
                                              <p:pRg st="3" end="3"/>
                                            </p:txEl>
                                          </p:spTgt>
                                        </p:tgtEl>
                                        <p:attrNameLst>
                                          <p:attrName>ppt_w</p:attrName>
                                        </p:attrNameLst>
                                      </p:cBhvr>
                                      <p:tavLst>
                                        <p:tav tm="0">
                                          <p:val>
                                            <p:strVal val="#ppt_w+.3"/>
                                          </p:val>
                                        </p:tav>
                                        <p:tav tm="100000">
                                          <p:val>
                                            <p:strVal val="#ppt_w"/>
                                          </p:val>
                                        </p:tav>
                                      </p:tavLst>
                                    </p:anim>
                                    <p:anim calcmode="lin" valueType="num">
                                      <p:cBhvr>
                                        <p:cTn id="38" dur="1000" fill="hold"/>
                                        <p:tgtEl>
                                          <p:spTgt spid="39939">
                                            <p:txEl>
                                              <p:pRg st="3" end="3"/>
                                            </p:txEl>
                                          </p:spTgt>
                                        </p:tgtEl>
                                        <p:attrNameLst>
                                          <p:attrName>ppt_h</p:attrName>
                                        </p:attrNameLst>
                                      </p:cBhvr>
                                      <p:tavLst>
                                        <p:tav tm="0">
                                          <p:val>
                                            <p:strVal val="#ppt_h"/>
                                          </p:val>
                                        </p:tav>
                                        <p:tav tm="100000">
                                          <p:val>
                                            <p:strVal val="#ppt_h"/>
                                          </p:val>
                                        </p:tav>
                                      </p:tavLst>
                                    </p:anim>
                                    <p:animEffect transition="in" filter="fade">
                                      <p:cBhvr>
                                        <p:cTn id="39" dur="1000"/>
                                        <p:tgtEl>
                                          <p:spTgt spid="39939">
                                            <p:txEl>
                                              <p:pRg st="3" end="3"/>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50" presetClass="entr" presetSubtype="0" decel="100000" fill="hold" nodeType="clickEffect">
                                  <p:stCondLst>
                                    <p:cond delay="0"/>
                                  </p:stCondLst>
                                  <p:childTnLst>
                                    <p:set>
                                      <p:cBhvr>
                                        <p:cTn id="43" dur="1" fill="hold">
                                          <p:stCondLst>
                                            <p:cond delay="0"/>
                                          </p:stCondLst>
                                        </p:cTn>
                                        <p:tgtEl>
                                          <p:spTgt spid="39939">
                                            <p:txEl>
                                              <p:pRg st="4" end="4"/>
                                            </p:txEl>
                                          </p:spTgt>
                                        </p:tgtEl>
                                        <p:attrNameLst>
                                          <p:attrName>style.visibility</p:attrName>
                                        </p:attrNameLst>
                                      </p:cBhvr>
                                      <p:to>
                                        <p:strVal val="visible"/>
                                      </p:to>
                                    </p:set>
                                    <p:anim calcmode="lin" valueType="num">
                                      <p:cBhvr>
                                        <p:cTn id="44" dur="1000" fill="hold"/>
                                        <p:tgtEl>
                                          <p:spTgt spid="39939">
                                            <p:txEl>
                                              <p:pRg st="4" end="4"/>
                                            </p:txEl>
                                          </p:spTgt>
                                        </p:tgtEl>
                                        <p:attrNameLst>
                                          <p:attrName>ppt_w</p:attrName>
                                        </p:attrNameLst>
                                      </p:cBhvr>
                                      <p:tavLst>
                                        <p:tav tm="0">
                                          <p:val>
                                            <p:strVal val="#ppt_w+.3"/>
                                          </p:val>
                                        </p:tav>
                                        <p:tav tm="100000">
                                          <p:val>
                                            <p:strVal val="#ppt_w"/>
                                          </p:val>
                                        </p:tav>
                                      </p:tavLst>
                                    </p:anim>
                                    <p:anim calcmode="lin" valueType="num">
                                      <p:cBhvr>
                                        <p:cTn id="45" dur="1000" fill="hold"/>
                                        <p:tgtEl>
                                          <p:spTgt spid="39939">
                                            <p:txEl>
                                              <p:pRg st="4" end="4"/>
                                            </p:txEl>
                                          </p:spTgt>
                                        </p:tgtEl>
                                        <p:attrNameLst>
                                          <p:attrName>ppt_h</p:attrName>
                                        </p:attrNameLst>
                                      </p:cBhvr>
                                      <p:tavLst>
                                        <p:tav tm="0">
                                          <p:val>
                                            <p:strVal val="#ppt_h"/>
                                          </p:val>
                                        </p:tav>
                                        <p:tav tm="100000">
                                          <p:val>
                                            <p:strVal val="#ppt_h"/>
                                          </p:val>
                                        </p:tav>
                                      </p:tavLst>
                                    </p:anim>
                                    <p:animEffect transition="in" filter="fade">
                                      <p:cBhvr>
                                        <p:cTn id="46" dur="1000"/>
                                        <p:tgtEl>
                                          <p:spTgt spid="39939">
                                            <p:txEl>
                                              <p:pRg st="4" end="4"/>
                                            </p:txEl>
                                          </p:spTgt>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50" presetClass="entr" presetSubtype="0" decel="100000" fill="hold" nodeType="clickEffect">
                                  <p:stCondLst>
                                    <p:cond delay="0"/>
                                  </p:stCondLst>
                                  <p:childTnLst>
                                    <p:set>
                                      <p:cBhvr>
                                        <p:cTn id="50" dur="1" fill="hold">
                                          <p:stCondLst>
                                            <p:cond delay="0"/>
                                          </p:stCondLst>
                                        </p:cTn>
                                        <p:tgtEl>
                                          <p:spTgt spid="39939">
                                            <p:txEl>
                                              <p:pRg st="5" end="5"/>
                                            </p:txEl>
                                          </p:spTgt>
                                        </p:tgtEl>
                                        <p:attrNameLst>
                                          <p:attrName>style.visibility</p:attrName>
                                        </p:attrNameLst>
                                      </p:cBhvr>
                                      <p:to>
                                        <p:strVal val="visible"/>
                                      </p:to>
                                    </p:set>
                                    <p:anim calcmode="lin" valueType="num">
                                      <p:cBhvr>
                                        <p:cTn id="51" dur="1000" fill="hold"/>
                                        <p:tgtEl>
                                          <p:spTgt spid="39939">
                                            <p:txEl>
                                              <p:pRg st="5" end="5"/>
                                            </p:txEl>
                                          </p:spTgt>
                                        </p:tgtEl>
                                        <p:attrNameLst>
                                          <p:attrName>ppt_w</p:attrName>
                                        </p:attrNameLst>
                                      </p:cBhvr>
                                      <p:tavLst>
                                        <p:tav tm="0">
                                          <p:val>
                                            <p:strVal val="#ppt_w+.3"/>
                                          </p:val>
                                        </p:tav>
                                        <p:tav tm="100000">
                                          <p:val>
                                            <p:strVal val="#ppt_w"/>
                                          </p:val>
                                        </p:tav>
                                      </p:tavLst>
                                    </p:anim>
                                    <p:anim calcmode="lin" valueType="num">
                                      <p:cBhvr>
                                        <p:cTn id="52" dur="1000" fill="hold"/>
                                        <p:tgtEl>
                                          <p:spTgt spid="39939">
                                            <p:txEl>
                                              <p:pRg st="5" end="5"/>
                                            </p:txEl>
                                          </p:spTgt>
                                        </p:tgtEl>
                                        <p:attrNameLst>
                                          <p:attrName>ppt_h</p:attrName>
                                        </p:attrNameLst>
                                      </p:cBhvr>
                                      <p:tavLst>
                                        <p:tav tm="0">
                                          <p:val>
                                            <p:strVal val="#ppt_h"/>
                                          </p:val>
                                        </p:tav>
                                        <p:tav tm="100000">
                                          <p:val>
                                            <p:strVal val="#ppt_h"/>
                                          </p:val>
                                        </p:tav>
                                      </p:tavLst>
                                    </p:anim>
                                    <p:animEffect transition="in" filter="fade">
                                      <p:cBhvr>
                                        <p:cTn id="53" dur="1000"/>
                                        <p:tgtEl>
                                          <p:spTgt spid="39939">
                                            <p:txEl>
                                              <p:pRg st="5" end="5"/>
                                            </p:txEl>
                                          </p:spTgt>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50" presetClass="entr" presetSubtype="0" decel="100000" fill="hold" nodeType="clickEffect">
                                  <p:stCondLst>
                                    <p:cond delay="0"/>
                                  </p:stCondLst>
                                  <p:childTnLst>
                                    <p:set>
                                      <p:cBhvr>
                                        <p:cTn id="57" dur="1" fill="hold">
                                          <p:stCondLst>
                                            <p:cond delay="0"/>
                                          </p:stCondLst>
                                        </p:cTn>
                                        <p:tgtEl>
                                          <p:spTgt spid="39939">
                                            <p:txEl>
                                              <p:pRg st="6" end="6"/>
                                            </p:txEl>
                                          </p:spTgt>
                                        </p:tgtEl>
                                        <p:attrNameLst>
                                          <p:attrName>style.visibility</p:attrName>
                                        </p:attrNameLst>
                                      </p:cBhvr>
                                      <p:to>
                                        <p:strVal val="visible"/>
                                      </p:to>
                                    </p:set>
                                    <p:anim calcmode="lin" valueType="num">
                                      <p:cBhvr>
                                        <p:cTn id="58" dur="1000" fill="hold"/>
                                        <p:tgtEl>
                                          <p:spTgt spid="39939">
                                            <p:txEl>
                                              <p:pRg st="6" end="6"/>
                                            </p:txEl>
                                          </p:spTgt>
                                        </p:tgtEl>
                                        <p:attrNameLst>
                                          <p:attrName>ppt_w</p:attrName>
                                        </p:attrNameLst>
                                      </p:cBhvr>
                                      <p:tavLst>
                                        <p:tav tm="0">
                                          <p:val>
                                            <p:strVal val="#ppt_w+.3"/>
                                          </p:val>
                                        </p:tav>
                                        <p:tav tm="100000">
                                          <p:val>
                                            <p:strVal val="#ppt_w"/>
                                          </p:val>
                                        </p:tav>
                                      </p:tavLst>
                                    </p:anim>
                                    <p:anim calcmode="lin" valueType="num">
                                      <p:cBhvr>
                                        <p:cTn id="59" dur="1000" fill="hold"/>
                                        <p:tgtEl>
                                          <p:spTgt spid="39939">
                                            <p:txEl>
                                              <p:pRg st="6" end="6"/>
                                            </p:txEl>
                                          </p:spTgt>
                                        </p:tgtEl>
                                        <p:attrNameLst>
                                          <p:attrName>ppt_h</p:attrName>
                                        </p:attrNameLst>
                                      </p:cBhvr>
                                      <p:tavLst>
                                        <p:tav tm="0">
                                          <p:val>
                                            <p:strVal val="#ppt_h"/>
                                          </p:val>
                                        </p:tav>
                                        <p:tav tm="100000">
                                          <p:val>
                                            <p:strVal val="#ppt_h"/>
                                          </p:val>
                                        </p:tav>
                                      </p:tavLst>
                                    </p:anim>
                                    <p:animEffect transition="in" filter="fade">
                                      <p:cBhvr>
                                        <p:cTn id="60" dur="1000"/>
                                        <p:tgtEl>
                                          <p:spTgt spid="39939">
                                            <p:txEl>
                                              <p:pRg st="6" end="6"/>
                                            </p:txEl>
                                          </p:spTgt>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50" presetClass="entr" presetSubtype="0" decel="100000" fill="hold" nodeType="clickEffect">
                                  <p:stCondLst>
                                    <p:cond delay="0"/>
                                  </p:stCondLst>
                                  <p:childTnLst>
                                    <p:set>
                                      <p:cBhvr>
                                        <p:cTn id="64" dur="1" fill="hold">
                                          <p:stCondLst>
                                            <p:cond delay="0"/>
                                          </p:stCondLst>
                                        </p:cTn>
                                        <p:tgtEl>
                                          <p:spTgt spid="39939">
                                            <p:txEl>
                                              <p:pRg st="7" end="7"/>
                                            </p:txEl>
                                          </p:spTgt>
                                        </p:tgtEl>
                                        <p:attrNameLst>
                                          <p:attrName>style.visibility</p:attrName>
                                        </p:attrNameLst>
                                      </p:cBhvr>
                                      <p:to>
                                        <p:strVal val="visible"/>
                                      </p:to>
                                    </p:set>
                                    <p:anim calcmode="lin" valueType="num">
                                      <p:cBhvr>
                                        <p:cTn id="65" dur="1000" fill="hold"/>
                                        <p:tgtEl>
                                          <p:spTgt spid="39939">
                                            <p:txEl>
                                              <p:pRg st="7" end="7"/>
                                            </p:txEl>
                                          </p:spTgt>
                                        </p:tgtEl>
                                        <p:attrNameLst>
                                          <p:attrName>ppt_w</p:attrName>
                                        </p:attrNameLst>
                                      </p:cBhvr>
                                      <p:tavLst>
                                        <p:tav tm="0">
                                          <p:val>
                                            <p:strVal val="#ppt_w+.3"/>
                                          </p:val>
                                        </p:tav>
                                        <p:tav tm="100000">
                                          <p:val>
                                            <p:strVal val="#ppt_w"/>
                                          </p:val>
                                        </p:tav>
                                      </p:tavLst>
                                    </p:anim>
                                    <p:anim calcmode="lin" valueType="num">
                                      <p:cBhvr>
                                        <p:cTn id="66" dur="1000" fill="hold"/>
                                        <p:tgtEl>
                                          <p:spTgt spid="39939">
                                            <p:txEl>
                                              <p:pRg st="7" end="7"/>
                                            </p:txEl>
                                          </p:spTgt>
                                        </p:tgtEl>
                                        <p:attrNameLst>
                                          <p:attrName>ppt_h</p:attrName>
                                        </p:attrNameLst>
                                      </p:cBhvr>
                                      <p:tavLst>
                                        <p:tav tm="0">
                                          <p:val>
                                            <p:strVal val="#ppt_h"/>
                                          </p:val>
                                        </p:tav>
                                        <p:tav tm="100000">
                                          <p:val>
                                            <p:strVal val="#ppt_h"/>
                                          </p:val>
                                        </p:tav>
                                      </p:tavLst>
                                    </p:anim>
                                    <p:animEffect transition="in" filter="fade">
                                      <p:cBhvr>
                                        <p:cTn id="67" dur="1000"/>
                                        <p:tgtEl>
                                          <p:spTgt spid="39939">
                                            <p:txEl>
                                              <p:pRg st="7" end="7"/>
                                            </p:txEl>
                                          </p:spTgt>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50" presetClass="entr" presetSubtype="0" decel="100000" fill="hold" nodeType="clickEffect">
                                  <p:stCondLst>
                                    <p:cond delay="0"/>
                                  </p:stCondLst>
                                  <p:childTnLst>
                                    <p:set>
                                      <p:cBhvr>
                                        <p:cTn id="71" dur="1" fill="hold">
                                          <p:stCondLst>
                                            <p:cond delay="0"/>
                                          </p:stCondLst>
                                        </p:cTn>
                                        <p:tgtEl>
                                          <p:spTgt spid="39939">
                                            <p:txEl>
                                              <p:pRg st="8" end="8"/>
                                            </p:txEl>
                                          </p:spTgt>
                                        </p:tgtEl>
                                        <p:attrNameLst>
                                          <p:attrName>style.visibility</p:attrName>
                                        </p:attrNameLst>
                                      </p:cBhvr>
                                      <p:to>
                                        <p:strVal val="visible"/>
                                      </p:to>
                                    </p:set>
                                    <p:anim calcmode="lin" valueType="num">
                                      <p:cBhvr>
                                        <p:cTn id="72" dur="1000" fill="hold"/>
                                        <p:tgtEl>
                                          <p:spTgt spid="39939">
                                            <p:txEl>
                                              <p:pRg st="8" end="8"/>
                                            </p:txEl>
                                          </p:spTgt>
                                        </p:tgtEl>
                                        <p:attrNameLst>
                                          <p:attrName>ppt_w</p:attrName>
                                        </p:attrNameLst>
                                      </p:cBhvr>
                                      <p:tavLst>
                                        <p:tav tm="0">
                                          <p:val>
                                            <p:strVal val="#ppt_w+.3"/>
                                          </p:val>
                                        </p:tav>
                                        <p:tav tm="100000">
                                          <p:val>
                                            <p:strVal val="#ppt_w"/>
                                          </p:val>
                                        </p:tav>
                                      </p:tavLst>
                                    </p:anim>
                                    <p:anim calcmode="lin" valueType="num">
                                      <p:cBhvr>
                                        <p:cTn id="73" dur="1000" fill="hold"/>
                                        <p:tgtEl>
                                          <p:spTgt spid="39939">
                                            <p:txEl>
                                              <p:pRg st="8" end="8"/>
                                            </p:txEl>
                                          </p:spTgt>
                                        </p:tgtEl>
                                        <p:attrNameLst>
                                          <p:attrName>ppt_h</p:attrName>
                                        </p:attrNameLst>
                                      </p:cBhvr>
                                      <p:tavLst>
                                        <p:tav tm="0">
                                          <p:val>
                                            <p:strVal val="#ppt_h"/>
                                          </p:val>
                                        </p:tav>
                                        <p:tav tm="100000">
                                          <p:val>
                                            <p:strVal val="#ppt_h"/>
                                          </p:val>
                                        </p:tav>
                                      </p:tavLst>
                                    </p:anim>
                                    <p:animEffect transition="in" filter="fade">
                                      <p:cBhvr>
                                        <p:cTn id="74" dur="1000"/>
                                        <p:tgtEl>
                                          <p:spTgt spid="39939">
                                            <p:txEl>
                                              <p:pRg st="8" end="8"/>
                                            </p:txEl>
                                          </p:spTgt>
                                        </p:tgtEl>
                                      </p:cBhvr>
                                    </p:animEffect>
                                  </p:childTnLst>
                                </p:cTn>
                              </p:par>
                            </p:childTnLst>
                          </p:cTn>
                        </p:par>
                      </p:childTnLst>
                    </p:cTn>
                  </p:par>
                  <p:par>
                    <p:cTn id="75" fill="hold" nodeType="clickPar">
                      <p:stCondLst>
                        <p:cond delay="indefinite"/>
                      </p:stCondLst>
                      <p:childTnLst>
                        <p:par>
                          <p:cTn id="76" fill="hold" nodeType="withGroup">
                            <p:stCondLst>
                              <p:cond delay="0"/>
                            </p:stCondLst>
                            <p:childTnLst>
                              <p:par>
                                <p:cTn id="77" presetID="50" presetClass="entr" presetSubtype="0" decel="100000" fill="hold" nodeType="clickEffect">
                                  <p:stCondLst>
                                    <p:cond delay="0"/>
                                  </p:stCondLst>
                                  <p:childTnLst>
                                    <p:set>
                                      <p:cBhvr>
                                        <p:cTn id="78" dur="1" fill="hold">
                                          <p:stCondLst>
                                            <p:cond delay="0"/>
                                          </p:stCondLst>
                                        </p:cTn>
                                        <p:tgtEl>
                                          <p:spTgt spid="39939">
                                            <p:txEl>
                                              <p:pRg st="9" end="9"/>
                                            </p:txEl>
                                          </p:spTgt>
                                        </p:tgtEl>
                                        <p:attrNameLst>
                                          <p:attrName>style.visibility</p:attrName>
                                        </p:attrNameLst>
                                      </p:cBhvr>
                                      <p:to>
                                        <p:strVal val="visible"/>
                                      </p:to>
                                    </p:set>
                                    <p:anim calcmode="lin" valueType="num">
                                      <p:cBhvr>
                                        <p:cTn id="79" dur="1000" fill="hold"/>
                                        <p:tgtEl>
                                          <p:spTgt spid="39939">
                                            <p:txEl>
                                              <p:pRg st="9" end="9"/>
                                            </p:txEl>
                                          </p:spTgt>
                                        </p:tgtEl>
                                        <p:attrNameLst>
                                          <p:attrName>ppt_w</p:attrName>
                                        </p:attrNameLst>
                                      </p:cBhvr>
                                      <p:tavLst>
                                        <p:tav tm="0">
                                          <p:val>
                                            <p:strVal val="#ppt_w+.3"/>
                                          </p:val>
                                        </p:tav>
                                        <p:tav tm="100000">
                                          <p:val>
                                            <p:strVal val="#ppt_w"/>
                                          </p:val>
                                        </p:tav>
                                      </p:tavLst>
                                    </p:anim>
                                    <p:anim calcmode="lin" valueType="num">
                                      <p:cBhvr>
                                        <p:cTn id="80" dur="1000" fill="hold"/>
                                        <p:tgtEl>
                                          <p:spTgt spid="39939">
                                            <p:txEl>
                                              <p:pRg st="9" end="9"/>
                                            </p:txEl>
                                          </p:spTgt>
                                        </p:tgtEl>
                                        <p:attrNameLst>
                                          <p:attrName>ppt_h</p:attrName>
                                        </p:attrNameLst>
                                      </p:cBhvr>
                                      <p:tavLst>
                                        <p:tav tm="0">
                                          <p:val>
                                            <p:strVal val="#ppt_h"/>
                                          </p:val>
                                        </p:tav>
                                        <p:tav tm="100000">
                                          <p:val>
                                            <p:strVal val="#ppt_h"/>
                                          </p:val>
                                        </p:tav>
                                      </p:tavLst>
                                    </p:anim>
                                    <p:animEffect transition="in" filter="fade">
                                      <p:cBhvr>
                                        <p:cTn id="81" dur="1000"/>
                                        <p:tgtEl>
                                          <p:spTgt spid="39939">
                                            <p:txEl>
                                              <p:pRg st="9" end="9"/>
                                            </p:txEl>
                                          </p:spTgt>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50" presetClass="entr" presetSubtype="0" decel="100000" fill="hold" nodeType="clickEffect">
                                  <p:stCondLst>
                                    <p:cond delay="0"/>
                                  </p:stCondLst>
                                  <p:childTnLst>
                                    <p:set>
                                      <p:cBhvr>
                                        <p:cTn id="85" dur="1" fill="hold">
                                          <p:stCondLst>
                                            <p:cond delay="0"/>
                                          </p:stCondLst>
                                        </p:cTn>
                                        <p:tgtEl>
                                          <p:spTgt spid="39939">
                                            <p:txEl>
                                              <p:pRg st="10" end="10"/>
                                            </p:txEl>
                                          </p:spTgt>
                                        </p:tgtEl>
                                        <p:attrNameLst>
                                          <p:attrName>style.visibility</p:attrName>
                                        </p:attrNameLst>
                                      </p:cBhvr>
                                      <p:to>
                                        <p:strVal val="visible"/>
                                      </p:to>
                                    </p:set>
                                    <p:anim calcmode="lin" valueType="num">
                                      <p:cBhvr>
                                        <p:cTn id="86" dur="1000" fill="hold"/>
                                        <p:tgtEl>
                                          <p:spTgt spid="39939">
                                            <p:txEl>
                                              <p:pRg st="10" end="10"/>
                                            </p:txEl>
                                          </p:spTgt>
                                        </p:tgtEl>
                                        <p:attrNameLst>
                                          <p:attrName>ppt_w</p:attrName>
                                        </p:attrNameLst>
                                      </p:cBhvr>
                                      <p:tavLst>
                                        <p:tav tm="0">
                                          <p:val>
                                            <p:strVal val="#ppt_w+.3"/>
                                          </p:val>
                                        </p:tav>
                                        <p:tav tm="100000">
                                          <p:val>
                                            <p:strVal val="#ppt_w"/>
                                          </p:val>
                                        </p:tav>
                                      </p:tavLst>
                                    </p:anim>
                                    <p:anim calcmode="lin" valueType="num">
                                      <p:cBhvr>
                                        <p:cTn id="87" dur="1000" fill="hold"/>
                                        <p:tgtEl>
                                          <p:spTgt spid="39939">
                                            <p:txEl>
                                              <p:pRg st="10" end="10"/>
                                            </p:txEl>
                                          </p:spTgt>
                                        </p:tgtEl>
                                        <p:attrNameLst>
                                          <p:attrName>ppt_h</p:attrName>
                                        </p:attrNameLst>
                                      </p:cBhvr>
                                      <p:tavLst>
                                        <p:tav tm="0">
                                          <p:val>
                                            <p:strVal val="#ppt_h"/>
                                          </p:val>
                                        </p:tav>
                                        <p:tav tm="100000">
                                          <p:val>
                                            <p:strVal val="#ppt_h"/>
                                          </p:val>
                                        </p:tav>
                                      </p:tavLst>
                                    </p:anim>
                                    <p:animEffect transition="in" filter="fade">
                                      <p:cBhvr>
                                        <p:cTn id="88" dur="1000"/>
                                        <p:tgtEl>
                                          <p:spTgt spid="39939">
                                            <p:txEl>
                                              <p:pRg st="10" end="10"/>
                                            </p:txEl>
                                          </p:spTgt>
                                        </p:tgtEl>
                                      </p:cBhvr>
                                    </p:animEffect>
                                  </p:childTnLst>
                                </p:cTn>
                              </p:par>
                            </p:childTnLst>
                          </p:cTn>
                        </p:par>
                      </p:childTnLst>
                    </p:cTn>
                  </p:par>
                  <p:par>
                    <p:cTn id="89" fill="hold" nodeType="clickPar">
                      <p:stCondLst>
                        <p:cond delay="indefinite"/>
                      </p:stCondLst>
                      <p:childTnLst>
                        <p:par>
                          <p:cTn id="90" fill="hold" nodeType="withGroup">
                            <p:stCondLst>
                              <p:cond delay="0"/>
                            </p:stCondLst>
                            <p:childTnLst>
                              <p:par>
                                <p:cTn id="91" presetID="50" presetClass="entr" presetSubtype="0" decel="100000" fill="hold" nodeType="clickEffect">
                                  <p:stCondLst>
                                    <p:cond delay="0"/>
                                  </p:stCondLst>
                                  <p:childTnLst>
                                    <p:set>
                                      <p:cBhvr>
                                        <p:cTn id="92" dur="1" fill="hold">
                                          <p:stCondLst>
                                            <p:cond delay="0"/>
                                          </p:stCondLst>
                                        </p:cTn>
                                        <p:tgtEl>
                                          <p:spTgt spid="39939">
                                            <p:txEl>
                                              <p:pRg st="11" end="11"/>
                                            </p:txEl>
                                          </p:spTgt>
                                        </p:tgtEl>
                                        <p:attrNameLst>
                                          <p:attrName>style.visibility</p:attrName>
                                        </p:attrNameLst>
                                      </p:cBhvr>
                                      <p:to>
                                        <p:strVal val="visible"/>
                                      </p:to>
                                    </p:set>
                                    <p:anim calcmode="lin" valueType="num">
                                      <p:cBhvr>
                                        <p:cTn id="93" dur="1000" fill="hold"/>
                                        <p:tgtEl>
                                          <p:spTgt spid="39939">
                                            <p:txEl>
                                              <p:pRg st="11" end="11"/>
                                            </p:txEl>
                                          </p:spTgt>
                                        </p:tgtEl>
                                        <p:attrNameLst>
                                          <p:attrName>ppt_w</p:attrName>
                                        </p:attrNameLst>
                                      </p:cBhvr>
                                      <p:tavLst>
                                        <p:tav tm="0">
                                          <p:val>
                                            <p:strVal val="#ppt_w+.3"/>
                                          </p:val>
                                        </p:tav>
                                        <p:tav tm="100000">
                                          <p:val>
                                            <p:strVal val="#ppt_w"/>
                                          </p:val>
                                        </p:tav>
                                      </p:tavLst>
                                    </p:anim>
                                    <p:anim calcmode="lin" valueType="num">
                                      <p:cBhvr>
                                        <p:cTn id="94" dur="1000" fill="hold"/>
                                        <p:tgtEl>
                                          <p:spTgt spid="39939">
                                            <p:txEl>
                                              <p:pRg st="11" end="11"/>
                                            </p:txEl>
                                          </p:spTgt>
                                        </p:tgtEl>
                                        <p:attrNameLst>
                                          <p:attrName>ppt_h</p:attrName>
                                        </p:attrNameLst>
                                      </p:cBhvr>
                                      <p:tavLst>
                                        <p:tav tm="0">
                                          <p:val>
                                            <p:strVal val="#ppt_h"/>
                                          </p:val>
                                        </p:tav>
                                        <p:tav tm="100000">
                                          <p:val>
                                            <p:strVal val="#ppt_h"/>
                                          </p:val>
                                        </p:tav>
                                      </p:tavLst>
                                    </p:anim>
                                    <p:animEffect transition="in" filter="fade">
                                      <p:cBhvr>
                                        <p:cTn id="95" dur="1000"/>
                                        <p:tgtEl>
                                          <p:spTgt spid="39939">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5" name="WordArt 5" descr="Зеленый мрамор"/>
          <p:cNvSpPr>
            <a:spLocks noChangeArrowheads="1" noChangeShapeType="1"/>
          </p:cNvSpPr>
          <p:nvPr/>
        </p:nvSpPr>
        <p:spPr bwMode="auto">
          <a:xfrm>
            <a:off x="468313" y="260350"/>
            <a:ext cx="8229600" cy="8651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ru-RU" sz="2800" kern="10">
                <a:blipFill dpi="0" rotWithShape="0">
                  <a:blip r:embed="rId2"/>
                  <a:srcRect/>
                  <a:tile tx="0" ty="0" sx="100000" sy="100000" flip="none" algn="tl"/>
                </a:blipFill>
                <a:effectLst>
                  <a:outerShdw dist="35921" dir="2700000" algn="ctr" rotWithShape="0">
                    <a:srgbClr val="C0C0C0">
                      <a:alpha val="80000"/>
                    </a:srgbClr>
                  </a:outerShdw>
                </a:effectLst>
                <a:latin typeface="Times New Roman"/>
                <a:cs typeface="Times New Roman"/>
              </a:rPr>
              <a:t>Ғазнавийлар давлат бошқаруви</a:t>
            </a:r>
          </a:p>
        </p:txBody>
      </p:sp>
      <p:sp>
        <p:nvSpPr>
          <p:cNvPr id="40966" name="AutoShape 6"/>
          <p:cNvSpPr>
            <a:spLocks noChangeArrowheads="1"/>
          </p:cNvSpPr>
          <p:nvPr/>
        </p:nvSpPr>
        <p:spPr bwMode="auto">
          <a:xfrm>
            <a:off x="968375" y="1054100"/>
            <a:ext cx="7204075" cy="1079500"/>
          </a:xfrm>
          <a:prstGeom prst="downArrowCallout">
            <a:avLst>
              <a:gd name="adj1" fmla="val 166838"/>
              <a:gd name="adj2" fmla="val 166838"/>
              <a:gd name="adj3" fmla="val 16667"/>
              <a:gd name="adj4" fmla="val 66667"/>
            </a:avLst>
          </a:prstGeom>
          <a:gradFill rotWithShape="1">
            <a:gsLst>
              <a:gs pos="0">
                <a:srgbClr val="FF3399"/>
              </a:gs>
              <a:gs pos="25000">
                <a:srgbClr val="FF6633"/>
              </a:gs>
              <a:gs pos="50000">
                <a:srgbClr val="FFFF00"/>
              </a:gs>
              <a:gs pos="75000">
                <a:srgbClr val="01A78F"/>
              </a:gs>
              <a:gs pos="100000">
                <a:srgbClr val="3366FF"/>
              </a:gs>
            </a:gsLst>
            <a:lin ang="5400000" scaled="1"/>
          </a:gradFill>
          <a:ln w="9525">
            <a:solidFill>
              <a:srgbClr val="000000"/>
            </a:solidFill>
            <a:miter lim="800000"/>
            <a:headEnd/>
            <a:tailEnd/>
          </a:ln>
        </p:spPr>
        <p:txBody>
          <a:bodyPr/>
          <a:lstStyle/>
          <a:p>
            <a:endParaRPr lang="ru-RU"/>
          </a:p>
        </p:txBody>
      </p:sp>
      <p:sp>
        <p:nvSpPr>
          <p:cNvPr id="40967" name="Text Box 7"/>
          <p:cNvSpPr txBox="1">
            <a:spLocks noChangeArrowheads="1"/>
          </p:cNvSpPr>
          <p:nvPr/>
        </p:nvSpPr>
        <p:spPr bwMode="auto">
          <a:xfrm>
            <a:off x="933450" y="1138238"/>
            <a:ext cx="7239000" cy="635000"/>
          </a:xfrm>
          <a:prstGeom prst="rect">
            <a:avLst/>
          </a:prstGeom>
          <a:gradFill rotWithShape="1">
            <a:gsLst>
              <a:gs pos="0">
                <a:srgbClr val="FF3399"/>
              </a:gs>
              <a:gs pos="25000">
                <a:srgbClr val="FF6633"/>
              </a:gs>
              <a:gs pos="50000">
                <a:srgbClr val="FFFF00"/>
              </a:gs>
              <a:gs pos="75000">
                <a:srgbClr val="01A78F"/>
              </a:gs>
              <a:gs pos="100000">
                <a:srgbClr val="3366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r>
              <a:rPr lang="ru-RU" sz="3200"/>
              <a:t>Подшоҳ – олий ҳукмдор</a:t>
            </a:r>
            <a:endParaRPr lang="uz-Cyrl-UZ" sz="3200"/>
          </a:p>
          <a:p>
            <a:pPr algn="l"/>
            <a:endParaRPr lang="ru-RU" sz="3200"/>
          </a:p>
        </p:txBody>
      </p:sp>
      <p:sp>
        <p:nvSpPr>
          <p:cNvPr id="40968" name="Text Box 8"/>
          <p:cNvSpPr txBox="1">
            <a:spLocks noChangeArrowheads="1"/>
          </p:cNvSpPr>
          <p:nvPr/>
        </p:nvSpPr>
        <p:spPr bwMode="auto">
          <a:xfrm>
            <a:off x="107950" y="2420938"/>
            <a:ext cx="1441450" cy="1368425"/>
          </a:xfrm>
          <a:prstGeom prst="rect">
            <a:avLst/>
          </a:prstGeom>
          <a:gradFill rotWithShape="1">
            <a:gsLst>
              <a:gs pos="0">
                <a:srgbClr val="000000"/>
              </a:gs>
              <a:gs pos="39999">
                <a:srgbClr val="0A128C"/>
              </a:gs>
              <a:gs pos="70000">
                <a:srgbClr val="181CC7"/>
              </a:gs>
              <a:gs pos="88000">
                <a:srgbClr val="7005D4"/>
              </a:gs>
              <a:gs pos="100000">
                <a:srgbClr val="8C3D91"/>
              </a:gs>
            </a:gsLst>
            <a:lin ang="5400000" scaled="1"/>
          </a:gradFill>
          <a:ln w="76200" cmpd="tri">
            <a:solidFill>
              <a:schemeClr val="folHlink"/>
            </a:solidFill>
            <a:miter lim="800000"/>
            <a:headEnd/>
            <a:tailEnd/>
          </a:ln>
        </p:spPr>
        <p:txBody>
          <a:bodyPr/>
          <a:lstStyle/>
          <a:p>
            <a:pPr eaLnBrk="1" hangingPunct="1"/>
            <a:endParaRPr lang="en-US" sz="2000"/>
          </a:p>
          <a:p>
            <a:pPr eaLnBrk="1" hangingPunct="1"/>
            <a:r>
              <a:rPr lang="ru-RU" sz="2000"/>
              <a:t>вазир девони</a:t>
            </a:r>
          </a:p>
        </p:txBody>
      </p:sp>
      <p:sp>
        <p:nvSpPr>
          <p:cNvPr id="40970" name="Text Box 10"/>
          <p:cNvSpPr txBox="1">
            <a:spLocks noChangeArrowheads="1"/>
          </p:cNvSpPr>
          <p:nvPr/>
        </p:nvSpPr>
        <p:spPr bwMode="auto">
          <a:xfrm>
            <a:off x="1692275" y="2420938"/>
            <a:ext cx="1441450" cy="1368425"/>
          </a:xfrm>
          <a:prstGeom prst="rect">
            <a:avLst/>
          </a:prstGeom>
          <a:gradFill rotWithShape="1">
            <a:gsLst>
              <a:gs pos="0">
                <a:srgbClr val="000000"/>
              </a:gs>
              <a:gs pos="39999">
                <a:srgbClr val="0A128C"/>
              </a:gs>
              <a:gs pos="70000">
                <a:srgbClr val="181CC7"/>
              </a:gs>
              <a:gs pos="88000">
                <a:srgbClr val="7005D4"/>
              </a:gs>
              <a:gs pos="100000">
                <a:srgbClr val="8C3D91"/>
              </a:gs>
            </a:gsLst>
            <a:lin ang="5400000" scaled="1"/>
          </a:gradFill>
          <a:ln w="76200" cmpd="tri">
            <a:solidFill>
              <a:schemeClr val="folHlink"/>
            </a:solidFill>
            <a:miter lim="800000"/>
            <a:headEnd/>
            <a:tailEnd/>
          </a:ln>
        </p:spPr>
        <p:txBody>
          <a:bodyPr/>
          <a:lstStyle/>
          <a:p>
            <a:pPr eaLnBrk="1" hangingPunct="1"/>
            <a:endParaRPr lang="en-US" sz="900"/>
          </a:p>
          <a:p>
            <a:pPr eaLnBrk="1" hangingPunct="1"/>
            <a:r>
              <a:rPr lang="ru-RU" sz="2000"/>
              <a:t>ҳарбий ишлар девони</a:t>
            </a:r>
          </a:p>
        </p:txBody>
      </p:sp>
      <p:sp>
        <p:nvSpPr>
          <p:cNvPr id="40971" name="Text Box 11"/>
          <p:cNvSpPr txBox="1">
            <a:spLocks noChangeArrowheads="1"/>
          </p:cNvSpPr>
          <p:nvPr/>
        </p:nvSpPr>
        <p:spPr bwMode="auto">
          <a:xfrm>
            <a:off x="3276600" y="2420938"/>
            <a:ext cx="2519363" cy="1368425"/>
          </a:xfrm>
          <a:prstGeom prst="rect">
            <a:avLst/>
          </a:prstGeom>
          <a:gradFill rotWithShape="1">
            <a:gsLst>
              <a:gs pos="0">
                <a:srgbClr val="000000"/>
              </a:gs>
              <a:gs pos="39999">
                <a:srgbClr val="0A128C"/>
              </a:gs>
              <a:gs pos="70000">
                <a:srgbClr val="181CC7"/>
              </a:gs>
              <a:gs pos="88000">
                <a:srgbClr val="7005D4"/>
              </a:gs>
              <a:gs pos="100000">
                <a:srgbClr val="8C3D91"/>
              </a:gs>
            </a:gsLst>
            <a:lin ang="5400000" scaled="1"/>
          </a:gradFill>
          <a:ln w="76200" cmpd="tri">
            <a:solidFill>
              <a:schemeClr val="folHlink"/>
            </a:solidFill>
            <a:miter lim="800000"/>
            <a:headEnd/>
            <a:tailEnd/>
          </a:ln>
        </p:spPr>
        <p:txBody>
          <a:bodyPr/>
          <a:lstStyle/>
          <a:p>
            <a:pPr eaLnBrk="1" hangingPunct="1"/>
            <a:r>
              <a:rPr lang="ru-RU" sz="2000"/>
              <a:t>дипломатик ва расмий </a:t>
            </a:r>
            <a:r>
              <a:rPr lang="uz-Cyrl-UZ" sz="2000"/>
              <a:t>ҳ</a:t>
            </a:r>
            <a:r>
              <a:rPr lang="ru-RU" sz="2000"/>
              <a:t>ужжатлар расмийлаштириш девони</a:t>
            </a:r>
          </a:p>
        </p:txBody>
      </p:sp>
      <p:sp>
        <p:nvSpPr>
          <p:cNvPr id="40972" name="Text Box 12"/>
          <p:cNvSpPr txBox="1">
            <a:spLocks noChangeArrowheads="1"/>
          </p:cNvSpPr>
          <p:nvPr/>
        </p:nvSpPr>
        <p:spPr bwMode="auto">
          <a:xfrm>
            <a:off x="6010275" y="2420938"/>
            <a:ext cx="1441450" cy="1368425"/>
          </a:xfrm>
          <a:prstGeom prst="rect">
            <a:avLst/>
          </a:prstGeom>
          <a:gradFill rotWithShape="1">
            <a:gsLst>
              <a:gs pos="0">
                <a:srgbClr val="000000"/>
              </a:gs>
              <a:gs pos="39999">
                <a:srgbClr val="0A128C"/>
              </a:gs>
              <a:gs pos="70000">
                <a:srgbClr val="181CC7"/>
              </a:gs>
              <a:gs pos="88000">
                <a:srgbClr val="7005D4"/>
              </a:gs>
              <a:gs pos="100000">
                <a:srgbClr val="8C3D91"/>
              </a:gs>
            </a:gsLst>
            <a:lin ang="5400000" scaled="1"/>
          </a:gradFill>
          <a:ln w="76200" cmpd="tri">
            <a:solidFill>
              <a:schemeClr val="folHlink"/>
            </a:solidFill>
            <a:miter lim="800000"/>
            <a:headEnd/>
            <a:tailEnd/>
          </a:ln>
        </p:spPr>
        <p:txBody>
          <a:bodyPr/>
          <a:lstStyle/>
          <a:p>
            <a:pPr eaLnBrk="1" hangingPunct="1"/>
            <a:endParaRPr lang="en-US" sz="1600"/>
          </a:p>
          <a:p>
            <a:pPr eaLnBrk="1" hangingPunct="1"/>
            <a:r>
              <a:rPr lang="ru-RU" sz="2000"/>
              <a:t>молия девони</a:t>
            </a:r>
          </a:p>
        </p:txBody>
      </p:sp>
      <p:sp>
        <p:nvSpPr>
          <p:cNvPr id="40973" name="Text Box 13"/>
          <p:cNvSpPr txBox="1">
            <a:spLocks noChangeArrowheads="1"/>
          </p:cNvSpPr>
          <p:nvPr/>
        </p:nvSpPr>
        <p:spPr bwMode="auto">
          <a:xfrm>
            <a:off x="7594600" y="2420938"/>
            <a:ext cx="1441450" cy="1368425"/>
          </a:xfrm>
          <a:prstGeom prst="rect">
            <a:avLst/>
          </a:prstGeom>
          <a:gradFill rotWithShape="1">
            <a:gsLst>
              <a:gs pos="0">
                <a:srgbClr val="000000"/>
              </a:gs>
              <a:gs pos="39999">
                <a:srgbClr val="0A128C"/>
              </a:gs>
              <a:gs pos="70000">
                <a:srgbClr val="181CC7"/>
              </a:gs>
              <a:gs pos="88000">
                <a:srgbClr val="7005D4"/>
              </a:gs>
              <a:gs pos="100000">
                <a:srgbClr val="8C3D91"/>
              </a:gs>
            </a:gsLst>
            <a:lin ang="5400000" scaled="1"/>
          </a:gradFill>
          <a:ln w="76200" cmpd="tri">
            <a:solidFill>
              <a:schemeClr val="folHlink"/>
            </a:solidFill>
            <a:miter lim="800000"/>
            <a:headEnd/>
            <a:tailEnd/>
          </a:ln>
        </p:spPr>
        <p:txBody>
          <a:bodyPr/>
          <a:lstStyle/>
          <a:p>
            <a:pPr eaLnBrk="1" hangingPunct="1"/>
            <a:endParaRPr lang="en-US" sz="900"/>
          </a:p>
          <a:p>
            <a:pPr eaLnBrk="1" hangingPunct="1"/>
            <a:r>
              <a:rPr lang="ru-RU" sz="2000"/>
              <a:t>почта-хабар девони</a:t>
            </a:r>
          </a:p>
        </p:txBody>
      </p:sp>
      <p:sp>
        <p:nvSpPr>
          <p:cNvPr id="40974" name="Text Box 14"/>
          <p:cNvSpPr txBox="1">
            <a:spLocks noChangeArrowheads="1"/>
          </p:cNvSpPr>
          <p:nvPr/>
        </p:nvSpPr>
        <p:spPr bwMode="auto">
          <a:xfrm>
            <a:off x="107950" y="4149725"/>
            <a:ext cx="1441450" cy="2519363"/>
          </a:xfrm>
          <a:prstGeom prst="rect">
            <a:avLst/>
          </a:prstGeom>
          <a:gradFill rotWithShape="1">
            <a:gsLst>
              <a:gs pos="0">
                <a:srgbClr val="03D4A8"/>
              </a:gs>
              <a:gs pos="25000">
                <a:srgbClr val="21D6E0"/>
              </a:gs>
              <a:gs pos="75000">
                <a:srgbClr val="0087E6"/>
              </a:gs>
              <a:gs pos="100000">
                <a:srgbClr val="005CBF"/>
              </a:gs>
            </a:gsLst>
            <a:lin ang="5400000" scaled="1"/>
          </a:gradFill>
          <a:ln w="76200" cmpd="tri">
            <a:solidFill>
              <a:srgbClr val="990033"/>
            </a:solidFill>
            <a:miter lim="800000"/>
            <a:headEnd/>
            <a:tailEnd/>
          </a:ln>
        </p:spPr>
        <p:txBody>
          <a:bodyPr/>
          <a:lstStyle/>
          <a:p>
            <a:pPr eaLnBrk="1" hangingPunct="1"/>
            <a:r>
              <a:rPr lang="ru-RU"/>
              <a:t>Олий ҳожиблик мансаби. Унинг бир неча турлари мавжуд бўлган</a:t>
            </a:r>
          </a:p>
        </p:txBody>
      </p:sp>
      <p:sp>
        <p:nvSpPr>
          <p:cNvPr id="40975" name="Text Box 15"/>
          <p:cNvSpPr txBox="1">
            <a:spLocks noChangeArrowheads="1"/>
          </p:cNvSpPr>
          <p:nvPr/>
        </p:nvSpPr>
        <p:spPr bwMode="auto">
          <a:xfrm>
            <a:off x="1690688" y="4149725"/>
            <a:ext cx="1441450" cy="2519363"/>
          </a:xfrm>
          <a:prstGeom prst="rect">
            <a:avLst/>
          </a:prstGeom>
          <a:gradFill rotWithShape="1">
            <a:gsLst>
              <a:gs pos="0">
                <a:srgbClr val="03D4A8"/>
              </a:gs>
              <a:gs pos="25000">
                <a:srgbClr val="21D6E0"/>
              </a:gs>
              <a:gs pos="75000">
                <a:srgbClr val="0087E6"/>
              </a:gs>
              <a:gs pos="100000">
                <a:srgbClr val="005CBF"/>
              </a:gs>
            </a:gsLst>
            <a:lin ang="5400000" scaled="1"/>
          </a:gradFill>
          <a:ln w="76200" cmpd="tri">
            <a:solidFill>
              <a:srgbClr val="990033"/>
            </a:solidFill>
            <a:miter lim="800000"/>
            <a:headEnd/>
            <a:tailEnd/>
          </a:ln>
        </p:spPr>
        <p:txBody>
          <a:bodyPr/>
          <a:lstStyle/>
          <a:p>
            <a:pPr eaLnBrk="1" hangingPunct="1"/>
            <a:endParaRPr lang="en-US"/>
          </a:p>
          <a:p>
            <a:pPr eaLnBrk="1" hangingPunct="1"/>
            <a:endParaRPr lang="en-US"/>
          </a:p>
          <a:p>
            <a:pPr eaLnBrk="1" hangingPunct="1"/>
            <a:r>
              <a:rPr lang="ru-RU"/>
              <a:t>Сипоҳдор – Сарой хизмат</a:t>
            </a:r>
            <a:r>
              <a:rPr lang="en-US"/>
              <a:t>-</a:t>
            </a:r>
            <a:r>
              <a:rPr lang="ru-RU"/>
              <a:t>чиси</a:t>
            </a:r>
          </a:p>
        </p:txBody>
      </p:sp>
      <p:sp>
        <p:nvSpPr>
          <p:cNvPr id="40976" name="Text Box 16"/>
          <p:cNvSpPr txBox="1">
            <a:spLocks noChangeArrowheads="1"/>
          </p:cNvSpPr>
          <p:nvPr/>
        </p:nvSpPr>
        <p:spPr bwMode="auto">
          <a:xfrm>
            <a:off x="3276600" y="4149725"/>
            <a:ext cx="2519363" cy="2519363"/>
          </a:xfrm>
          <a:prstGeom prst="rect">
            <a:avLst/>
          </a:prstGeom>
          <a:gradFill rotWithShape="1">
            <a:gsLst>
              <a:gs pos="0">
                <a:srgbClr val="03D4A8"/>
              </a:gs>
              <a:gs pos="25000">
                <a:srgbClr val="21D6E0"/>
              </a:gs>
              <a:gs pos="75000">
                <a:srgbClr val="0087E6"/>
              </a:gs>
              <a:gs pos="100000">
                <a:srgbClr val="005CBF"/>
              </a:gs>
            </a:gsLst>
            <a:lin ang="5400000" scaled="1"/>
          </a:gradFill>
          <a:ln w="76200" cmpd="tri">
            <a:solidFill>
              <a:srgbClr val="990033"/>
            </a:solidFill>
            <a:miter lim="800000"/>
            <a:headEnd/>
            <a:tailEnd/>
          </a:ln>
        </p:spPr>
        <p:txBody>
          <a:bodyPr/>
          <a:lstStyle/>
          <a:p>
            <a:pPr eaLnBrk="1" hangingPunct="1"/>
            <a:endParaRPr lang="en-US" sz="3200"/>
          </a:p>
          <a:p>
            <a:pPr eaLnBrk="1" hangingPunct="1"/>
            <a:r>
              <a:rPr lang="ru-RU"/>
              <a:t>Даватдор - олий ҳукмдор шахсий хужжатлари, ёзу</a:t>
            </a:r>
            <a:r>
              <a:rPr lang="uz-Cyrl-UZ"/>
              <a:t>в</a:t>
            </a:r>
            <a:r>
              <a:rPr lang="ru-RU"/>
              <a:t>-чизуви билан шу</a:t>
            </a:r>
            <a:r>
              <a:rPr lang="uz-Cyrl-UZ"/>
              <a:t>ғ</a:t>
            </a:r>
            <a:r>
              <a:rPr lang="ru-RU"/>
              <a:t>улланган</a:t>
            </a:r>
          </a:p>
        </p:txBody>
      </p:sp>
      <p:sp>
        <p:nvSpPr>
          <p:cNvPr id="40977" name="Text Box 17"/>
          <p:cNvSpPr txBox="1">
            <a:spLocks noChangeArrowheads="1"/>
          </p:cNvSpPr>
          <p:nvPr/>
        </p:nvSpPr>
        <p:spPr bwMode="auto">
          <a:xfrm>
            <a:off x="6010275" y="4149725"/>
            <a:ext cx="1441450" cy="2519363"/>
          </a:xfrm>
          <a:prstGeom prst="rect">
            <a:avLst/>
          </a:prstGeom>
          <a:gradFill rotWithShape="1">
            <a:gsLst>
              <a:gs pos="0">
                <a:srgbClr val="03D4A8"/>
              </a:gs>
              <a:gs pos="25000">
                <a:srgbClr val="21D6E0"/>
              </a:gs>
              <a:gs pos="75000">
                <a:srgbClr val="0087E6"/>
              </a:gs>
              <a:gs pos="100000">
                <a:srgbClr val="005CBF"/>
              </a:gs>
            </a:gsLst>
            <a:lin ang="5400000" scaled="1"/>
          </a:gradFill>
          <a:ln w="76200" cmpd="tri">
            <a:solidFill>
              <a:srgbClr val="990033"/>
            </a:solidFill>
            <a:miter lim="800000"/>
            <a:headEnd/>
            <a:tailEnd/>
          </a:ln>
        </p:spPr>
        <p:txBody>
          <a:bodyPr/>
          <a:lstStyle/>
          <a:p>
            <a:pPr eaLnBrk="1" hangingPunct="1"/>
            <a:r>
              <a:rPr lang="ru-RU"/>
              <a:t>пардадор   - ма</a:t>
            </a:r>
            <a:r>
              <a:rPr lang="uz-Cyrl-UZ"/>
              <a:t>ҳ</a:t>
            </a:r>
            <a:r>
              <a:rPr lang="ru-RU"/>
              <a:t>рам, сир са</a:t>
            </a:r>
            <a:r>
              <a:rPr lang="uz-Cyrl-UZ"/>
              <a:t>қ</a:t>
            </a:r>
            <a:r>
              <a:rPr lang="ru-RU"/>
              <a:t>ловчи, пин</a:t>
            </a:r>
            <a:r>
              <a:rPr lang="uz-Cyrl-UZ"/>
              <a:t>ҳ</a:t>
            </a:r>
            <a:r>
              <a:rPr lang="ru-RU"/>
              <a:t>она вазифалар</a:t>
            </a:r>
            <a:r>
              <a:rPr lang="en-US"/>
              <a:t>-</a:t>
            </a:r>
            <a:r>
              <a:rPr lang="ru-RU"/>
              <a:t>ни бажарган</a:t>
            </a:r>
          </a:p>
        </p:txBody>
      </p:sp>
      <p:sp>
        <p:nvSpPr>
          <p:cNvPr id="40978" name="Text Box 18"/>
          <p:cNvSpPr txBox="1">
            <a:spLocks noChangeArrowheads="1"/>
          </p:cNvSpPr>
          <p:nvPr/>
        </p:nvSpPr>
        <p:spPr bwMode="auto">
          <a:xfrm>
            <a:off x="7596188" y="4149725"/>
            <a:ext cx="1441450" cy="2519363"/>
          </a:xfrm>
          <a:prstGeom prst="rect">
            <a:avLst/>
          </a:prstGeom>
          <a:gradFill rotWithShape="1">
            <a:gsLst>
              <a:gs pos="0">
                <a:srgbClr val="03D4A8"/>
              </a:gs>
              <a:gs pos="25000">
                <a:srgbClr val="21D6E0"/>
              </a:gs>
              <a:gs pos="75000">
                <a:srgbClr val="0087E6"/>
              </a:gs>
              <a:gs pos="100000">
                <a:srgbClr val="005CBF"/>
              </a:gs>
            </a:gsLst>
            <a:lin ang="5400000" scaled="1"/>
          </a:gradFill>
          <a:ln w="76200" cmpd="tri">
            <a:solidFill>
              <a:srgbClr val="990033"/>
            </a:solidFill>
            <a:miter lim="800000"/>
            <a:headEnd/>
            <a:tailEnd/>
          </a:ln>
        </p:spPr>
        <p:txBody>
          <a:bodyPr/>
          <a:lstStyle/>
          <a:p>
            <a:pPr eaLnBrk="1" hangingPunct="1"/>
            <a:r>
              <a:rPr lang="ru-RU" sz="1600"/>
              <a:t>Мартабадор - саройдаги ўрта дара</a:t>
            </a:r>
            <a:r>
              <a:rPr lang="en-US" sz="1600"/>
              <a:t>-</a:t>
            </a:r>
            <a:r>
              <a:rPr lang="ru-RU" sz="1600"/>
              <a:t>жадаги амалдор), фаррош, хазиначи, жомахона бошли</a:t>
            </a:r>
            <a:r>
              <a:rPr lang="uz-Cyrl-UZ" sz="1600"/>
              <a:t>ғ</a:t>
            </a:r>
            <a:r>
              <a:rPr lang="ru-RU" sz="1600"/>
              <a:t>и ва бошқалар</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afterEffect">
                                  <p:stCondLst>
                                    <p:cond delay="0"/>
                                  </p:stCondLst>
                                  <p:childTnLst>
                                    <p:animClr clrSpc="hsl" dir="cw">
                                      <p:cBhvr override="childStyle">
                                        <p:cTn id="6" dur="3000" fill="hold"/>
                                        <p:tgtEl>
                                          <p:spTgt spid="40965"/>
                                        </p:tgtEl>
                                        <p:attrNameLst>
                                          <p:attrName>style.color</p:attrName>
                                        </p:attrNameLst>
                                      </p:cBhvr>
                                      <p:by>
                                        <p:hsl h="-7200000" s="0" l="0"/>
                                      </p:by>
                                    </p:animClr>
                                    <p:animClr clrSpc="hsl" dir="cw">
                                      <p:cBhvr>
                                        <p:cTn id="7" dur="3000" fill="hold"/>
                                        <p:tgtEl>
                                          <p:spTgt spid="40965"/>
                                        </p:tgtEl>
                                        <p:attrNameLst>
                                          <p:attrName>fillcolor</p:attrName>
                                        </p:attrNameLst>
                                      </p:cBhvr>
                                      <p:by>
                                        <p:hsl h="-7200000" s="0" l="0"/>
                                      </p:by>
                                    </p:animClr>
                                    <p:animClr clrSpc="hsl" dir="cw">
                                      <p:cBhvr>
                                        <p:cTn id="8" dur="3000" fill="hold"/>
                                        <p:tgtEl>
                                          <p:spTgt spid="40965"/>
                                        </p:tgtEl>
                                        <p:attrNameLst>
                                          <p:attrName>stroke.color</p:attrName>
                                        </p:attrNameLst>
                                      </p:cBhvr>
                                      <p:by>
                                        <p:hsl h="-7200000" s="0" l="0"/>
                                      </p:by>
                                    </p:animClr>
                                    <p:set>
                                      <p:cBhvr>
                                        <p:cTn id="9" dur="3000" fill="hold"/>
                                        <p:tgtEl>
                                          <p:spTgt spid="40965"/>
                                        </p:tgtEl>
                                        <p:attrNameLst>
                                          <p:attrName>fill.type</p:attrName>
                                        </p:attrNameLst>
                                      </p:cBhvr>
                                      <p:to>
                                        <p:strVal val="solid"/>
                                      </p:to>
                                    </p:set>
                                  </p:childTnLst>
                                </p:cTn>
                              </p:par>
                            </p:childTnLst>
                          </p:cTn>
                        </p:par>
                        <p:par>
                          <p:cTn id="10" fill="hold" nodeType="afterGroup">
                            <p:stCondLst>
                              <p:cond delay="3000"/>
                            </p:stCondLst>
                            <p:childTnLst>
                              <p:par>
                                <p:cTn id="11" presetID="42" presetClass="entr" presetSubtype="0" fill="hold" grpId="0" nodeType="afterEffect">
                                  <p:stCondLst>
                                    <p:cond delay="0"/>
                                  </p:stCondLst>
                                  <p:childTnLst>
                                    <p:set>
                                      <p:cBhvr>
                                        <p:cTn id="12" dur="1" fill="hold">
                                          <p:stCondLst>
                                            <p:cond delay="0"/>
                                          </p:stCondLst>
                                        </p:cTn>
                                        <p:tgtEl>
                                          <p:spTgt spid="40966"/>
                                        </p:tgtEl>
                                        <p:attrNameLst>
                                          <p:attrName>style.visibility</p:attrName>
                                        </p:attrNameLst>
                                      </p:cBhvr>
                                      <p:to>
                                        <p:strVal val="visible"/>
                                      </p:to>
                                    </p:set>
                                    <p:animEffect transition="in" filter="fade">
                                      <p:cBhvr>
                                        <p:cTn id="13" dur="2000"/>
                                        <p:tgtEl>
                                          <p:spTgt spid="40966"/>
                                        </p:tgtEl>
                                      </p:cBhvr>
                                    </p:animEffect>
                                    <p:anim calcmode="lin" valueType="num">
                                      <p:cBhvr>
                                        <p:cTn id="14" dur="2000" fill="hold"/>
                                        <p:tgtEl>
                                          <p:spTgt spid="40966"/>
                                        </p:tgtEl>
                                        <p:attrNameLst>
                                          <p:attrName>ppt_x</p:attrName>
                                        </p:attrNameLst>
                                      </p:cBhvr>
                                      <p:tavLst>
                                        <p:tav tm="0">
                                          <p:val>
                                            <p:strVal val="#ppt_x"/>
                                          </p:val>
                                        </p:tav>
                                        <p:tav tm="100000">
                                          <p:val>
                                            <p:strVal val="#ppt_x"/>
                                          </p:val>
                                        </p:tav>
                                      </p:tavLst>
                                    </p:anim>
                                    <p:anim calcmode="lin" valueType="num">
                                      <p:cBhvr>
                                        <p:cTn id="15" dur="2000" fill="hold"/>
                                        <p:tgtEl>
                                          <p:spTgt spid="40966"/>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5000"/>
                            </p:stCondLst>
                            <p:childTnLst>
                              <p:par>
                                <p:cTn id="17" presetID="47" presetClass="entr" presetSubtype="0" fill="hold" grpId="0" nodeType="afterEffect">
                                  <p:stCondLst>
                                    <p:cond delay="0"/>
                                  </p:stCondLst>
                                  <p:childTnLst>
                                    <p:set>
                                      <p:cBhvr>
                                        <p:cTn id="18" dur="1" fill="hold">
                                          <p:stCondLst>
                                            <p:cond delay="0"/>
                                          </p:stCondLst>
                                        </p:cTn>
                                        <p:tgtEl>
                                          <p:spTgt spid="40967"/>
                                        </p:tgtEl>
                                        <p:attrNameLst>
                                          <p:attrName>style.visibility</p:attrName>
                                        </p:attrNameLst>
                                      </p:cBhvr>
                                      <p:to>
                                        <p:strVal val="visible"/>
                                      </p:to>
                                    </p:set>
                                    <p:animEffect transition="in" filter="fade">
                                      <p:cBhvr>
                                        <p:cTn id="19" dur="2000"/>
                                        <p:tgtEl>
                                          <p:spTgt spid="40967"/>
                                        </p:tgtEl>
                                      </p:cBhvr>
                                    </p:animEffect>
                                    <p:anim calcmode="lin" valueType="num">
                                      <p:cBhvr>
                                        <p:cTn id="20" dur="2000" fill="hold"/>
                                        <p:tgtEl>
                                          <p:spTgt spid="40967"/>
                                        </p:tgtEl>
                                        <p:attrNameLst>
                                          <p:attrName>ppt_x</p:attrName>
                                        </p:attrNameLst>
                                      </p:cBhvr>
                                      <p:tavLst>
                                        <p:tav tm="0">
                                          <p:val>
                                            <p:strVal val="#ppt_x"/>
                                          </p:val>
                                        </p:tav>
                                        <p:tav tm="100000">
                                          <p:val>
                                            <p:strVal val="#ppt_x"/>
                                          </p:val>
                                        </p:tav>
                                      </p:tavLst>
                                    </p:anim>
                                    <p:anim calcmode="lin" valueType="num">
                                      <p:cBhvr>
                                        <p:cTn id="21" dur="2000" fill="hold"/>
                                        <p:tgtEl>
                                          <p:spTgt spid="40967"/>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7000"/>
                            </p:stCondLst>
                            <p:childTnLst>
                              <p:par>
                                <p:cTn id="23" presetID="5" presetClass="entr" presetSubtype="10" fill="hold" grpId="0" nodeType="afterEffect">
                                  <p:stCondLst>
                                    <p:cond delay="0"/>
                                  </p:stCondLst>
                                  <p:childTnLst>
                                    <p:set>
                                      <p:cBhvr>
                                        <p:cTn id="24" dur="1" fill="hold">
                                          <p:stCondLst>
                                            <p:cond delay="0"/>
                                          </p:stCondLst>
                                        </p:cTn>
                                        <p:tgtEl>
                                          <p:spTgt spid="40968"/>
                                        </p:tgtEl>
                                        <p:attrNameLst>
                                          <p:attrName>style.visibility</p:attrName>
                                        </p:attrNameLst>
                                      </p:cBhvr>
                                      <p:to>
                                        <p:strVal val="visible"/>
                                      </p:to>
                                    </p:set>
                                    <p:animEffect transition="in" filter="checkerboard(across)">
                                      <p:cBhvr>
                                        <p:cTn id="25" dur="2000"/>
                                        <p:tgtEl>
                                          <p:spTgt spid="40968"/>
                                        </p:tgtEl>
                                      </p:cBhvr>
                                    </p:animEffect>
                                  </p:childTnLst>
                                </p:cTn>
                              </p:par>
                            </p:childTnLst>
                          </p:cTn>
                        </p:par>
                        <p:par>
                          <p:cTn id="26" fill="hold" nodeType="afterGroup">
                            <p:stCondLst>
                              <p:cond delay="9000"/>
                            </p:stCondLst>
                            <p:childTnLst>
                              <p:par>
                                <p:cTn id="27" presetID="5" presetClass="entr" presetSubtype="10" fill="hold" grpId="0" nodeType="afterEffect">
                                  <p:stCondLst>
                                    <p:cond delay="0"/>
                                  </p:stCondLst>
                                  <p:childTnLst>
                                    <p:set>
                                      <p:cBhvr>
                                        <p:cTn id="28" dur="1" fill="hold">
                                          <p:stCondLst>
                                            <p:cond delay="0"/>
                                          </p:stCondLst>
                                        </p:cTn>
                                        <p:tgtEl>
                                          <p:spTgt spid="40970"/>
                                        </p:tgtEl>
                                        <p:attrNameLst>
                                          <p:attrName>style.visibility</p:attrName>
                                        </p:attrNameLst>
                                      </p:cBhvr>
                                      <p:to>
                                        <p:strVal val="visible"/>
                                      </p:to>
                                    </p:set>
                                    <p:animEffect transition="in" filter="checkerboard(across)">
                                      <p:cBhvr>
                                        <p:cTn id="29" dur="2000"/>
                                        <p:tgtEl>
                                          <p:spTgt spid="40970"/>
                                        </p:tgtEl>
                                      </p:cBhvr>
                                    </p:animEffect>
                                  </p:childTnLst>
                                </p:cTn>
                              </p:par>
                            </p:childTnLst>
                          </p:cTn>
                        </p:par>
                        <p:par>
                          <p:cTn id="30" fill="hold" nodeType="afterGroup">
                            <p:stCondLst>
                              <p:cond delay="11000"/>
                            </p:stCondLst>
                            <p:childTnLst>
                              <p:par>
                                <p:cTn id="31" presetID="5" presetClass="entr" presetSubtype="10" fill="hold" grpId="0" nodeType="afterEffect">
                                  <p:stCondLst>
                                    <p:cond delay="0"/>
                                  </p:stCondLst>
                                  <p:childTnLst>
                                    <p:set>
                                      <p:cBhvr>
                                        <p:cTn id="32" dur="1" fill="hold">
                                          <p:stCondLst>
                                            <p:cond delay="0"/>
                                          </p:stCondLst>
                                        </p:cTn>
                                        <p:tgtEl>
                                          <p:spTgt spid="40971"/>
                                        </p:tgtEl>
                                        <p:attrNameLst>
                                          <p:attrName>style.visibility</p:attrName>
                                        </p:attrNameLst>
                                      </p:cBhvr>
                                      <p:to>
                                        <p:strVal val="visible"/>
                                      </p:to>
                                    </p:set>
                                    <p:animEffect transition="in" filter="checkerboard(across)">
                                      <p:cBhvr>
                                        <p:cTn id="33" dur="2000"/>
                                        <p:tgtEl>
                                          <p:spTgt spid="40971"/>
                                        </p:tgtEl>
                                      </p:cBhvr>
                                    </p:animEffect>
                                  </p:childTnLst>
                                </p:cTn>
                              </p:par>
                            </p:childTnLst>
                          </p:cTn>
                        </p:par>
                        <p:par>
                          <p:cTn id="34" fill="hold" nodeType="afterGroup">
                            <p:stCondLst>
                              <p:cond delay="13000"/>
                            </p:stCondLst>
                            <p:childTnLst>
                              <p:par>
                                <p:cTn id="35" presetID="5" presetClass="entr" presetSubtype="10" fill="hold" grpId="0" nodeType="afterEffect">
                                  <p:stCondLst>
                                    <p:cond delay="0"/>
                                  </p:stCondLst>
                                  <p:childTnLst>
                                    <p:set>
                                      <p:cBhvr>
                                        <p:cTn id="36" dur="1" fill="hold">
                                          <p:stCondLst>
                                            <p:cond delay="0"/>
                                          </p:stCondLst>
                                        </p:cTn>
                                        <p:tgtEl>
                                          <p:spTgt spid="40972"/>
                                        </p:tgtEl>
                                        <p:attrNameLst>
                                          <p:attrName>style.visibility</p:attrName>
                                        </p:attrNameLst>
                                      </p:cBhvr>
                                      <p:to>
                                        <p:strVal val="visible"/>
                                      </p:to>
                                    </p:set>
                                    <p:animEffect transition="in" filter="checkerboard(across)">
                                      <p:cBhvr>
                                        <p:cTn id="37" dur="2000"/>
                                        <p:tgtEl>
                                          <p:spTgt spid="40972"/>
                                        </p:tgtEl>
                                      </p:cBhvr>
                                    </p:animEffect>
                                  </p:childTnLst>
                                </p:cTn>
                              </p:par>
                            </p:childTnLst>
                          </p:cTn>
                        </p:par>
                        <p:par>
                          <p:cTn id="38" fill="hold" nodeType="afterGroup">
                            <p:stCondLst>
                              <p:cond delay="15000"/>
                            </p:stCondLst>
                            <p:childTnLst>
                              <p:par>
                                <p:cTn id="39" presetID="5" presetClass="entr" presetSubtype="10" fill="hold" grpId="0" nodeType="afterEffect">
                                  <p:stCondLst>
                                    <p:cond delay="0"/>
                                  </p:stCondLst>
                                  <p:childTnLst>
                                    <p:set>
                                      <p:cBhvr>
                                        <p:cTn id="40" dur="1" fill="hold">
                                          <p:stCondLst>
                                            <p:cond delay="0"/>
                                          </p:stCondLst>
                                        </p:cTn>
                                        <p:tgtEl>
                                          <p:spTgt spid="40973"/>
                                        </p:tgtEl>
                                        <p:attrNameLst>
                                          <p:attrName>style.visibility</p:attrName>
                                        </p:attrNameLst>
                                      </p:cBhvr>
                                      <p:to>
                                        <p:strVal val="visible"/>
                                      </p:to>
                                    </p:set>
                                    <p:animEffect transition="in" filter="checkerboard(across)">
                                      <p:cBhvr>
                                        <p:cTn id="41" dur="2000"/>
                                        <p:tgtEl>
                                          <p:spTgt spid="40973"/>
                                        </p:tgtEl>
                                      </p:cBhvr>
                                    </p:animEffect>
                                  </p:childTnLst>
                                </p:cTn>
                              </p:par>
                            </p:childTnLst>
                          </p:cTn>
                        </p:par>
                        <p:par>
                          <p:cTn id="42" fill="hold" nodeType="afterGroup">
                            <p:stCondLst>
                              <p:cond delay="17000"/>
                            </p:stCondLst>
                            <p:childTnLst>
                              <p:par>
                                <p:cTn id="43" presetID="5" presetClass="entr" presetSubtype="10" fill="hold" grpId="0" nodeType="afterEffect">
                                  <p:stCondLst>
                                    <p:cond delay="0"/>
                                  </p:stCondLst>
                                  <p:childTnLst>
                                    <p:set>
                                      <p:cBhvr>
                                        <p:cTn id="44" dur="1" fill="hold">
                                          <p:stCondLst>
                                            <p:cond delay="0"/>
                                          </p:stCondLst>
                                        </p:cTn>
                                        <p:tgtEl>
                                          <p:spTgt spid="40974"/>
                                        </p:tgtEl>
                                        <p:attrNameLst>
                                          <p:attrName>style.visibility</p:attrName>
                                        </p:attrNameLst>
                                      </p:cBhvr>
                                      <p:to>
                                        <p:strVal val="visible"/>
                                      </p:to>
                                    </p:set>
                                    <p:animEffect transition="in" filter="checkerboard(across)">
                                      <p:cBhvr>
                                        <p:cTn id="45" dur="2000"/>
                                        <p:tgtEl>
                                          <p:spTgt spid="40974"/>
                                        </p:tgtEl>
                                      </p:cBhvr>
                                    </p:animEffect>
                                  </p:childTnLst>
                                </p:cTn>
                              </p:par>
                            </p:childTnLst>
                          </p:cTn>
                        </p:par>
                        <p:par>
                          <p:cTn id="46" fill="hold" nodeType="afterGroup">
                            <p:stCondLst>
                              <p:cond delay="19000"/>
                            </p:stCondLst>
                            <p:childTnLst>
                              <p:par>
                                <p:cTn id="47" presetID="5" presetClass="entr" presetSubtype="10" fill="hold" grpId="0" nodeType="afterEffect">
                                  <p:stCondLst>
                                    <p:cond delay="0"/>
                                  </p:stCondLst>
                                  <p:childTnLst>
                                    <p:set>
                                      <p:cBhvr>
                                        <p:cTn id="48" dur="1" fill="hold">
                                          <p:stCondLst>
                                            <p:cond delay="0"/>
                                          </p:stCondLst>
                                        </p:cTn>
                                        <p:tgtEl>
                                          <p:spTgt spid="40975"/>
                                        </p:tgtEl>
                                        <p:attrNameLst>
                                          <p:attrName>style.visibility</p:attrName>
                                        </p:attrNameLst>
                                      </p:cBhvr>
                                      <p:to>
                                        <p:strVal val="visible"/>
                                      </p:to>
                                    </p:set>
                                    <p:animEffect transition="in" filter="checkerboard(across)">
                                      <p:cBhvr>
                                        <p:cTn id="49" dur="2000"/>
                                        <p:tgtEl>
                                          <p:spTgt spid="40975"/>
                                        </p:tgtEl>
                                      </p:cBhvr>
                                    </p:animEffect>
                                  </p:childTnLst>
                                </p:cTn>
                              </p:par>
                            </p:childTnLst>
                          </p:cTn>
                        </p:par>
                        <p:par>
                          <p:cTn id="50" fill="hold" nodeType="afterGroup">
                            <p:stCondLst>
                              <p:cond delay="21000"/>
                            </p:stCondLst>
                            <p:childTnLst>
                              <p:par>
                                <p:cTn id="51" presetID="5" presetClass="entr" presetSubtype="10" fill="hold" grpId="0" nodeType="afterEffect">
                                  <p:stCondLst>
                                    <p:cond delay="0"/>
                                  </p:stCondLst>
                                  <p:childTnLst>
                                    <p:set>
                                      <p:cBhvr>
                                        <p:cTn id="52" dur="1" fill="hold">
                                          <p:stCondLst>
                                            <p:cond delay="0"/>
                                          </p:stCondLst>
                                        </p:cTn>
                                        <p:tgtEl>
                                          <p:spTgt spid="40976"/>
                                        </p:tgtEl>
                                        <p:attrNameLst>
                                          <p:attrName>style.visibility</p:attrName>
                                        </p:attrNameLst>
                                      </p:cBhvr>
                                      <p:to>
                                        <p:strVal val="visible"/>
                                      </p:to>
                                    </p:set>
                                    <p:animEffect transition="in" filter="checkerboard(across)">
                                      <p:cBhvr>
                                        <p:cTn id="53" dur="2000"/>
                                        <p:tgtEl>
                                          <p:spTgt spid="40976"/>
                                        </p:tgtEl>
                                      </p:cBhvr>
                                    </p:animEffect>
                                  </p:childTnLst>
                                </p:cTn>
                              </p:par>
                            </p:childTnLst>
                          </p:cTn>
                        </p:par>
                        <p:par>
                          <p:cTn id="54" fill="hold" nodeType="afterGroup">
                            <p:stCondLst>
                              <p:cond delay="23000"/>
                            </p:stCondLst>
                            <p:childTnLst>
                              <p:par>
                                <p:cTn id="55" presetID="5" presetClass="entr" presetSubtype="10" fill="hold" grpId="0" nodeType="afterEffect">
                                  <p:stCondLst>
                                    <p:cond delay="0"/>
                                  </p:stCondLst>
                                  <p:childTnLst>
                                    <p:set>
                                      <p:cBhvr>
                                        <p:cTn id="56" dur="1" fill="hold">
                                          <p:stCondLst>
                                            <p:cond delay="0"/>
                                          </p:stCondLst>
                                        </p:cTn>
                                        <p:tgtEl>
                                          <p:spTgt spid="40977"/>
                                        </p:tgtEl>
                                        <p:attrNameLst>
                                          <p:attrName>style.visibility</p:attrName>
                                        </p:attrNameLst>
                                      </p:cBhvr>
                                      <p:to>
                                        <p:strVal val="visible"/>
                                      </p:to>
                                    </p:set>
                                    <p:animEffect transition="in" filter="checkerboard(across)">
                                      <p:cBhvr>
                                        <p:cTn id="57" dur="2000"/>
                                        <p:tgtEl>
                                          <p:spTgt spid="40977"/>
                                        </p:tgtEl>
                                      </p:cBhvr>
                                    </p:animEffect>
                                  </p:childTnLst>
                                </p:cTn>
                              </p:par>
                            </p:childTnLst>
                          </p:cTn>
                        </p:par>
                        <p:par>
                          <p:cTn id="58" fill="hold" nodeType="afterGroup">
                            <p:stCondLst>
                              <p:cond delay="25000"/>
                            </p:stCondLst>
                            <p:childTnLst>
                              <p:par>
                                <p:cTn id="59" presetID="5" presetClass="entr" presetSubtype="10" fill="hold" grpId="0" nodeType="afterEffect">
                                  <p:stCondLst>
                                    <p:cond delay="0"/>
                                  </p:stCondLst>
                                  <p:childTnLst>
                                    <p:set>
                                      <p:cBhvr>
                                        <p:cTn id="60" dur="1" fill="hold">
                                          <p:stCondLst>
                                            <p:cond delay="0"/>
                                          </p:stCondLst>
                                        </p:cTn>
                                        <p:tgtEl>
                                          <p:spTgt spid="40978"/>
                                        </p:tgtEl>
                                        <p:attrNameLst>
                                          <p:attrName>style.visibility</p:attrName>
                                        </p:attrNameLst>
                                      </p:cBhvr>
                                      <p:to>
                                        <p:strVal val="visible"/>
                                      </p:to>
                                    </p:set>
                                    <p:animEffect transition="in" filter="checkerboard(across)">
                                      <p:cBhvr>
                                        <p:cTn id="61" dur="2000"/>
                                        <p:tgtEl>
                                          <p:spTgt spid="409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animBg="1"/>
      <p:bldP spid="40967" grpId="0" animBg="1"/>
      <p:bldP spid="40968" grpId="0" animBg="1"/>
      <p:bldP spid="40970" grpId="0" animBg="1"/>
      <p:bldP spid="40971" grpId="0" animBg="1"/>
      <p:bldP spid="40972" grpId="0" animBg="1"/>
      <p:bldP spid="40973" grpId="0" animBg="1"/>
      <p:bldP spid="40974" grpId="0" animBg="1"/>
      <p:bldP spid="40975" grpId="0" animBg="1"/>
      <p:bldP spid="40976" grpId="0" animBg="1"/>
      <p:bldP spid="40977" grpId="0" animBg="1"/>
      <p:bldP spid="4097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WordArt 4" descr="5%"/>
          <p:cNvSpPr>
            <a:spLocks noChangeArrowheads="1" noChangeShapeType="1"/>
          </p:cNvSpPr>
          <p:nvPr/>
        </p:nvSpPr>
        <p:spPr bwMode="auto">
          <a:xfrm>
            <a:off x="468313" y="115888"/>
            <a:ext cx="8229600" cy="8651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ru-RU" sz="2800" kern="10">
                <a:pattFill prst="pct5">
                  <a:fgClr>
                    <a:schemeClr val="hlink"/>
                  </a:fgClr>
                  <a:bgClr>
                    <a:srgbClr val="990033"/>
                  </a:bgClr>
                </a:pattFill>
                <a:effectLst>
                  <a:outerShdw dist="35921" dir="2700000" algn="ctr" rotWithShape="0">
                    <a:srgbClr val="C0C0C0">
                      <a:alpha val="80000"/>
                    </a:srgbClr>
                  </a:outerShdw>
                </a:effectLst>
                <a:latin typeface="Times New Roman"/>
                <a:cs typeface="Times New Roman"/>
              </a:rPr>
              <a:t>Салжуқийлар сулоласи</a:t>
            </a:r>
          </a:p>
        </p:txBody>
      </p:sp>
      <p:graphicFrame>
        <p:nvGraphicFramePr>
          <p:cNvPr id="43027" name="Group 19"/>
          <p:cNvGraphicFramePr>
            <a:graphicFrameLocks noGrp="1"/>
          </p:cNvGraphicFramePr>
          <p:nvPr/>
        </p:nvGraphicFramePr>
        <p:xfrm>
          <a:off x="395288" y="1052513"/>
          <a:ext cx="8569325" cy="5616575"/>
        </p:xfrm>
        <a:graphic>
          <a:graphicData uri="http://schemas.openxmlformats.org/drawingml/2006/table">
            <a:tbl>
              <a:tblPr/>
              <a:tblGrid>
                <a:gridCol w="2978150"/>
                <a:gridCol w="2830512"/>
                <a:gridCol w="2760663"/>
              </a:tblGrid>
              <a:tr h="5616575">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Хуросондаги С (1038—1157)</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Тўғрулбек (1038—63)</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Алп Арслон (1063— 72)</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Маликшоҳ (1072—92)</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Маҳмуд (1092-94)</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Барқиёруқ (1094-1104)</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Маликшоҳ II (1104—05)</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400" b="1" i="0" u="none" strike="noStrike" cap="none" normalizeH="0" baseline="0" smtClean="0">
                          <a:ln>
                            <a:noFill/>
                          </a:ln>
                          <a:solidFill>
                            <a:schemeClr val="bg2"/>
                          </a:solidFill>
                          <a:effectLst/>
                          <a:latin typeface="Times New Roman" pitchFamily="18" charset="0"/>
                          <a:cs typeface="Times New Roman" pitchFamily="18" charset="0"/>
                        </a:rPr>
                        <a:t>Ғиёсиддин Муҳаммад (1105</a:t>
                      </a:r>
                      <a:r>
                        <a:rPr kumimoji="0" lang="ru-RU" sz="1400" b="1" i="0" u="none" strike="noStrike" cap="none" normalizeH="0" baseline="0" smtClean="0">
                          <a:ln>
                            <a:noFill/>
                          </a:ln>
                          <a:solidFill>
                            <a:schemeClr val="bg2"/>
                          </a:solidFill>
                          <a:effectLst/>
                          <a:latin typeface="Times New Roman" pitchFamily="18" charset="0"/>
                          <a:cs typeface="Times New Roman" pitchFamily="18" charset="0"/>
                        </a:rPr>
                        <a:t>-</a:t>
                      </a:r>
                      <a:r>
                        <a:rPr kumimoji="0" lang="uz-Cyrl-UZ" sz="1400" b="1" i="0" u="none" strike="noStrike" cap="none" normalizeH="0" baseline="0" smtClean="0">
                          <a:ln>
                            <a:noFill/>
                          </a:ln>
                          <a:solidFill>
                            <a:schemeClr val="bg2"/>
                          </a:solidFill>
                          <a:effectLst/>
                          <a:latin typeface="Times New Roman" pitchFamily="18" charset="0"/>
                          <a:cs typeface="Times New Roman" pitchFamily="18" charset="0"/>
                        </a:rPr>
                        <a:t>18)</a:t>
                      </a:r>
                      <a:endParaRPr kumimoji="0" lang="ru-RU" sz="14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Санжар (1118—57)</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Кермондаги С (1041-1187)</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Кавурбек (1041—73)</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Кермоншоҳ (1073)</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Хусайн (1073—74)</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Султоншоҳ I (1074-85)</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Туроншоҳ I (1085-97)</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Эроншоҳ (1097—1101)</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Арслоншоҳ 1 (1101-41)</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Муҳаммадшоҳ1 (1141-56)</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Тўғрулшоҳ (1156—67)</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Баҳромшоҳ (1167—68)</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Арслоншоҳ II (1168)</a:t>
                      </a:r>
                      <a:endParaRPr kumimoji="0" lang="uz-Cyrl-UZ" sz="1600" b="1" i="0" u="none" strike="noStrike" cap="none" normalizeH="0" baseline="0" smtClean="0">
                        <a:ln>
                          <a:noFill/>
                        </a:ln>
                        <a:solidFill>
                          <a:schemeClr val="bg2"/>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Туроншоҳ II (1168—74), Муҳаммадшоҳ II (1174-87)</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Муборак (1187)</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Шом (Сурия)даги С (1074</a:t>
                      </a:r>
                      <a:r>
                        <a:rPr kumimoji="0" lang="ru-RU" sz="1600" b="1" i="0" u="none" strike="noStrike" cap="none" normalizeH="0" baseline="0" smtClean="0">
                          <a:ln>
                            <a:noFill/>
                          </a:ln>
                          <a:solidFill>
                            <a:schemeClr val="bg2"/>
                          </a:solidFill>
                          <a:effectLst/>
                          <a:latin typeface="Times New Roman" pitchFamily="18" charset="0"/>
                          <a:cs typeface="Times New Roman" pitchFamily="18" charset="0"/>
                        </a:rPr>
                        <a:t>-</a:t>
                      </a: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 1117)</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Тутуш (1074-95)</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400" b="1" i="0" u="none" strike="noStrike" cap="none" normalizeH="0" baseline="0" smtClean="0">
                          <a:ln>
                            <a:noFill/>
                          </a:ln>
                          <a:solidFill>
                            <a:schemeClr val="bg2"/>
                          </a:solidFill>
                          <a:effectLst/>
                          <a:latin typeface="Times New Roman" pitchFamily="18" charset="0"/>
                          <a:cs typeface="Times New Roman" pitchFamily="18" charset="0"/>
                        </a:rPr>
                        <a:t>Ридван (Ҳалабда 1095—1113)</a:t>
                      </a:r>
                      <a:endParaRPr kumimoji="0" lang="ru-RU" sz="14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400" b="1" i="0" u="none" strike="noStrike" cap="none" normalizeH="0" baseline="0" smtClean="0">
                          <a:ln>
                            <a:noFill/>
                          </a:ln>
                          <a:solidFill>
                            <a:schemeClr val="bg2"/>
                          </a:solidFill>
                          <a:effectLst/>
                          <a:latin typeface="Times New Roman" pitchFamily="18" charset="0"/>
                          <a:cs typeface="Times New Roman" pitchFamily="18" charset="0"/>
                        </a:rPr>
                        <a:t>Дукак (Дамашқда 1095</a:t>
                      </a:r>
                      <a:r>
                        <a:rPr kumimoji="0" lang="ru-RU" sz="1400" b="1" i="0" u="none" strike="noStrike" cap="none" normalizeH="0" baseline="0" smtClean="0">
                          <a:ln>
                            <a:noFill/>
                          </a:ln>
                          <a:solidFill>
                            <a:schemeClr val="bg2"/>
                          </a:solidFill>
                          <a:effectLst/>
                          <a:latin typeface="Times New Roman" pitchFamily="18" charset="0"/>
                          <a:cs typeface="Times New Roman" pitchFamily="18" charset="0"/>
                        </a:rPr>
                        <a:t>-</a:t>
                      </a:r>
                      <a:r>
                        <a:rPr kumimoji="0" lang="uz-Cyrl-UZ" sz="1400" b="1" i="0" u="none" strike="noStrike" cap="none" normalizeH="0" baseline="0" smtClean="0">
                          <a:ln>
                            <a:noFill/>
                          </a:ln>
                          <a:solidFill>
                            <a:schemeClr val="bg2"/>
                          </a:solidFill>
                          <a:effectLst/>
                          <a:latin typeface="Times New Roman" pitchFamily="18" charset="0"/>
                          <a:cs typeface="Times New Roman" pitchFamily="18" charset="0"/>
                        </a:rPr>
                        <a:t>1104)</a:t>
                      </a:r>
                      <a:endParaRPr kumimoji="0" lang="ru-RU" sz="14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Алп Арслон Архас (Ҳалабда; 1113</a:t>
                      </a:r>
                      <a:r>
                        <a:rPr kumimoji="0" lang="ru-RU" sz="1600" b="1" i="0" u="none" strike="noStrike" cap="none" normalizeH="0" baseline="0" smtClean="0">
                          <a:ln>
                            <a:noFill/>
                          </a:ln>
                          <a:solidFill>
                            <a:schemeClr val="bg2"/>
                          </a:solidFill>
                          <a:effectLst/>
                          <a:latin typeface="Times New Roman" pitchFamily="18" charset="0"/>
                          <a:cs typeface="Times New Roman" pitchFamily="18" charset="0"/>
                        </a:rPr>
                        <a:t>-</a:t>
                      </a: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14)</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Султоншоҳ (1114</a:t>
                      </a:r>
                      <a:r>
                        <a:rPr kumimoji="0" lang="ru-RU" sz="1600" b="1" i="0" u="none" strike="noStrike" cap="none" normalizeH="0" baseline="0" smtClean="0">
                          <a:ln>
                            <a:noFill/>
                          </a:ln>
                          <a:solidFill>
                            <a:schemeClr val="bg2"/>
                          </a:solidFill>
                          <a:effectLst/>
                          <a:latin typeface="Times New Roman" pitchFamily="18" charset="0"/>
                          <a:cs typeface="Times New Roman" pitchFamily="18" charset="0"/>
                        </a:rPr>
                        <a:t>-</a:t>
                      </a: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17)</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Ироқдаги С. (1118</a:t>
                      </a:r>
                      <a:r>
                        <a:rPr kumimoji="0" lang="ru-RU" sz="1600" b="1" i="0" u="none" strike="noStrike" cap="none" normalizeH="0" baseline="0" smtClean="0">
                          <a:ln>
                            <a:noFill/>
                          </a:ln>
                          <a:solidFill>
                            <a:schemeClr val="bg2"/>
                          </a:solidFill>
                          <a:effectLst/>
                          <a:latin typeface="Times New Roman" pitchFamily="18" charset="0"/>
                          <a:cs typeface="Times New Roman" pitchFamily="18" charset="0"/>
                        </a:rPr>
                        <a:t>-</a:t>
                      </a: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94)</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Махмуд (1118-31)</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Довуд (1131-32)</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Тўғрул I (1132-33)</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Масъуд (1133-52)</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Маликшоҳ (1152-53)</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Муҳаммад (1153-59)</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Сулаймоншоҳ (1159—61)</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Арслоншоҳ (1161-77)</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Тўғрул II (1177-94)</a:t>
                      </a:r>
                      <a:endParaRPr kumimoji="0" lang="uz-Cyrl-UZ" sz="1600" b="1" i="0" u="none" strike="noStrike" cap="none" normalizeH="0" baseline="0" smtClean="0">
                        <a:ln>
                          <a:noFill/>
                        </a:ln>
                        <a:solidFill>
                          <a:schemeClr val="bg2"/>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Кўния       (Анатолия   ёхуд Рум)даги С (1077—1308)</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Сулаймон 1 (1077 — 86)</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400" b="1" i="0" u="none" strike="noStrike" cap="none" normalizeH="0" baseline="0" smtClean="0">
                          <a:ln>
                            <a:noFill/>
                          </a:ln>
                          <a:solidFill>
                            <a:schemeClr val="bg2"/>
                          </a:solidFill>
                          <a:effectLst/>
                          <a:latin typeface="Times New Roman" pitchFamily="18" charset="0"/>
                          <a:cs typeface="Times New Roman" pitchFamily="18" charset="0"/>
                        </a:rPr>
                        <a:t>Қилич Арслон I (1086-1107)</a:t>
                      </a:r>
                      <a:endParaRPr kumimoji="0" lang="ru-RU" sz="14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Маликшоҳ I (1107-16)</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Масъуд I (1116—56)</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Қилич Арслон II (1156-88)</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Маликшоҳ II (1188-92)</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Кайхусрав I (1192-1200; 1205-10)</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Сулаймон II (1200—04)</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Қилич Арслон III (1204-05)</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Кайковус I (1210-19)</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400" b="1" i="0" u="none" strike="noStrike" cap="none" normalizeH="0" baseline="0" smtClean="0">
                          <a:ln>
                            <a:noFill/>
                          </a:ln>
                          <a:solidFill>
                            <a:schemeClr val="bg2"/>
                          </a:solidFill>
                          <a:effectLst/>
                          <a:latin typeface="Times New Roman" pitchFamily="18" charset="0"/>
                          <a:cs typeface="Times New Roman" pitchFamily="18" charset="0"/>
                        </a:rPr>
                        <a:t>Алоуддин Кайқубод (1219</a:t>
                      </a:r>
                      <a:r>
                        <a:rPr kumimoji="0" lang="ru-RU" sz="1400" b="1" i="0" u="none" strike="noStrike" cap="none" normalizeH="0" baseline="0" smtClean="0">
                          <a:ln>
                            <a:noFill/>
                          </a:ln>
                          <a:solidFill>
                            <a:schemeClr val="bg2"/>
                          </a:solidFill>
                          <a:effectLst/>
                          <a:latin typeface="Times New Roman" pitchFamily="18" charset="0"/>
                          <a:cs typeface="Times New Roman" pitchFamily="18" charset="0"/>
                        </a:rPr>
                        <a:t>-</a:t>
                      </a:r>
                      <a:r>
                        <a:rPr kumimoji="0" lang="uz-Cyrl-UZ" sz="1400" b="1" i="0" u="none" strike="noStrike" cap="none" normalizeH="0" baseline="0" smtClean="0">
                          <a:ln>
                            <a:noFill/>
                          </a:ln>
                          <a:solidFill>
                            <a:schemeClr val="bg2"/>
                          </a:solidFill>
                          <a:effectLst/>
                          <a:latin typeface="Times New Roman" pitchFamily="18" charset="0"/>
                          <a:cs typeface="Times New Roman" pitchFamily="18" charset="0"/>
                        </a:rPr>
                        <a:t>36)</a:t>
                      </a:r>
                      <a:endParaRPr kumimoji="0" lang="ru-RU" sz="14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Кайхусрав II (1236-45)</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Кайковус II (1245-47)</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Қилич Арслон IV (1257-65)</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Кайхусрав III (1265-83)</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Масъуд II (1283-96)</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Кайқубод HI (1296—1307)</a:t>
                      </a:r>
                      <a:endParaRPr kumimoji="0" lang="ru-RU" sz="1600" b="1" i="0" u="none" strike="noStrike" cap="none" normalizeH="0" baseline="0" smtClean="0">
                        <a:ln>
                          <a:noFill/>
                        </a:ln>
                        <a:solidFill>
                          <a:schemeClr val="bg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z-Cyrl-UZ" sz="1600" b="1" i="0" u="none" strike="noStrike" cap="none" normalizeH="0" baseline="0" smtClean="0">
                          <a:ln>
                            <a:noFill/>
                          </a:ln>
                          <a:solidFill>
                            <a:schemeClr val="bg2"/>
                          </a:solidFill>
                          <a:effectLst/>
                          <a:latin typeface="Times New Roman" pitchFamily="18" charset="0"/>
                          <a:cs typeface="Times New Roman" pitchFamily="18" charset="0"/>
                        </a:rPr>
                        <a:t>Масъуд III (1307—08)</a:t>
                      </a:r>
                      <a:endParaRPr kumimoji="0" lang="uz-Cyrl-UZ" sz="1600" b="1" i="0" u="none" strike="noStrike" cap="none" normalizeH="0" baseline="0" smtClean="0">
                        <a:ln>
                          <a:noFill/>
                        </a:ln>
                        <a:solidFill>
                          <a:schemeClr val="bg2"/>
                        </a:solidFill>
                        <a:effectLst/>
                        <a:latin typeface="Arial"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afterEffect">
                                  <p:stCondLst>
                                    <p:cond delay="0"/>
                                  </p:stCondLst>
                                  <p:childTnLst>
                                    <p:animClr clrSpc="hsl" dir="cw">
                                      <p:cBhvr override="childStyle">
                                        <p:cTn id="6" dur="3000" fill="hold"/>
                                        <p:tgtEl>
                                          <p:spTgt spid="43012"/>
                                        </p:tgtEl>
                                        <p:attrNameLst>
                                          <p:attrName>style.color</p:attrName>
                                        </p:attrNameLst>
                                      </p:cBhvr>
                                      <p:by>
                                        <p:hsl h="-7200000" s="0" l="0"/>
                                      </p:by>
                                    </p:animClr>
                                    <p:animClr clrSpc="hsl" dir="cw">
                                      <p:cBhvr>
                                        <p:cTn id="7" dur="3000" fill="hold"/>
                                        <p:tgtEl>
                                          <p:spTgt spid="43012"/>
                                        </p:tgtEl>
                                        <p:attrNameLst>
                                          <p:attrName>fillcolor</p:attrName>
                                        </p:attrNameLst>
                                      </p:cBhvr>
                                      <p:by>
                                        <p:hsl h="-7200000" s="0" l="0"/>
                                      </p:by>
                                    </p:animClr>
                                    <p:animClr clrSpc="hsl" dir="cw">
                                      <p:cBhvr>
                                        <p:cTn id="8" dur="3000" fill="hold"/>
                                        <p:tgtEl>
                                          <p:spTgt spid="43012"/>
                                        </p:tgtEl>
                                        <p:attrNameLst>
                                          <p:attrName>stroke.color</p:attrName>
                                        </p:attrNameLst>
                                      </p:cBhvr>
                                      <p:by>
                                        <p:hsl h="-7200000" s="0" l="0"/>
                                      </p:by>
                                    </p:animClr>
                                    <p:set>
                                      <p:cBhvr>
                                        <p:cTn id="9" dur="3000" fill="hold"/>
                                        <p:tgtEl>
                                          <p:spTgt spid="43012"/>
                                        </p:tgtEl>
                                        <p:attrNameLst>
                                          <p:attrName>fill.type</p:attrName>
                                        </p:attrNameLst>
                                      </p:cBhvr>
                                      <p:to>
                                        <p:strVal val="solid"/>
                                      </p:to>
                                    </p:set>
                                  </p:childTnLst>
                                </p:cTn>
                              </p:par>
                            </p:childTnLst>
                          </p:cTn>
                        </p:par>
                        <p:par>
                          <p:cTn id="10" fill="hold" nodeType="afterGroup">
                            <p:stCondLst>
                              <p:cond delay="3000"/>
                            </p:stCondLst>
                            <p:childTnLst>
                              <p:par>
                                <p:cTn id="11" presetID="5" presetClass="entr" presetSubtype="10" fill="hold" nodeType="afterEffect">
                                  <p:stCondLst>
                                    <p:cond delay="0"/>
                                  </p:stCondLst>
                                  <p:childTnLst>
                                    <p:set>
                                      <p:cBhvr>
                                        <p:cTn id="12" dur="1" fill="hold">
                                          <p:stCondLst>
                                            <p:cond delay="0"/>
                                          </p:stCondLst>
                                        </p:cTn>
                                        <p:tgtEl>
                                          <p:spTgt spid="43027"/>
                                        </p:tgtEl>
                                        <p:attrNameLst>
                                          <p:attrName>style.visibility</p:attrName>
                                        </p:attrNameLst>
                                      </p:cBhvr>
                                      <p:to>
                                        <p:strVal val="visible"/>
                                      </p:to>
                                    </p:set>
                                    <p:animEffect transition="in" filter="checkerboard(across)">
                                      <p:cBhvr>
                                        <p:cTn id="13" dur="3000"/>
                                        <p:tgtEl>
                                          <p:spTgt spid="43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AutoShape 4"/>
          <p:cNvSpPr>
            <a:spLocks noChangeArrowheads="1"/>
          </p:cNvSpPr>
          <p:nvPr/>
        </p:nvSpPr>
        <p:spPr bwMode="auto">
          <a:xfrm>
            <a:off x="395288" y="404813"/>
            <a:ext cx="2305050" cy="1295400"/>
          </a:xfrm>
          <a:prstGeom prst="roundRect">
            <a:avLst>
              <a:gd name="adj" fmla="val 16667"/>
            </a:avLst>
          </a:prstGeom>
          <a:solidFill>
            <a:srgbClr val="CCFFCC"/>
          </a:solidFill>
          <a:ln w="9525">
            <a:round/>
            <a:headEnd/>
            <a:tailEnd/>
          </a:ln>
          <a:effectLst/>
          <a:scene3d>
            <a:camera prst="legacyObliqueTopLeft"/>
            <a:lightRig rig="legacyFlat3" dir="t"/>
          </a:scene3d>
          <a:sp3d extrusionH="430200" prstMaterial="legacyMatte">
            <a:bevelT w="13500" h="13500" prst="angle"/>
            <a:bevelB w="13500" h="13500" prst="angle"/>
            <a:extrusionClr>
              <a:srgbClr val="CCFFCC"/>
            </a:extrusion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6923" tIns="43461" rIns="86923" bIns="43461">
            <a:flatTx/>
          </a:bodyPr>
          <a:lstStyle/>
          <a:p>
            <a:pPr eaLnBrk="1" hangingPunct="1"/>
            <a:endParaRPr lang="uz-Cyrl-UZ" sz="800">
              <a:solidFill>
                <a:srgbClr val="0033CC"/>
              </a:solidFill>
            </a:endParaRPr>
          </a:p>
          <a:p>
            <a:pPr eaLnBrk="1" hangingPunct="1"/>
            <a:r>
              <a:rPr lang="uz-Cyrl-UZ" sz="2200">
                <a:solidFill>
                  <a:srgbClr val="0033CC"/>
                </a:solidFill>
              </a:rPr>
              <a:t>Ғазнавийлар сулоласи</a:t>
            </a:r>
            <a:endParaRPr lang="en-US" sz="2200">
              <a:solidFill>
                <a:srgbClr val="0033CC"/>
              </a:solidFill>
            </a:endParaRPr>
          </a:p>
          <a:p>
            <a:pPr algn="l" eaLnBrk="1" hangingPunct="1"/>
            <a:endParaRPr lang="ru-RU" sz="2200">
              <a:solidFill>
                <a:srgbClr val="0033CC"/>
              </a:solidFill>
              <a:effectLst>
                <a:outerShdw blurRad="38100" dist="38100" dir="2700000" algn="tl">
                  <a:srgbClr val="000000"/>
                </a:outerShdw>
              </a:effectLst>
            </a:endParaRPr>
          </a:p>
        </p:txBody>
      </p:sp>
      <p:sp>
        <p:nvSpPr>
          <p:cNvPr id="44037" name="AutoShape 5"/>
          <p:cNvSpPr>
            <a:spLocks noChangeArrowheads="1"/>
          </p:cNvSpPr>
          <p:nvPr/>
        </p:nvSpPr>
        <p:spPr bwMode="auto">
          <a:xfrm>
            <a:off x="107950" y="2420938"/>
            <a:ext cx="2665413" cy="3744912"/>
          </a:xfrm>
          <a:prstGeom prst="flowChartTerminator">
            <a:avLst/>
          </a:prstGeom>
          <a:solidFill>
            <a:srgbClr val="99E719"/>
          </a:solidFill>
          <a:ln w="57150" cmpd="thickThin">
            <a:solidFill>
              <a:srgbClr val="FF3300"/>
            </a:solidFill>
            <a:miter lim="800000"/>
            <a:headEnd/>
            <a:tailEnd/>
          </a:ln>
        </p:spPr>
        <p:txBody>
          <a:bodyPr lIns="87819" tIns="43910" rIns="87819" bIns="43910"/>
          <a:lstStyle/>
          <a:p>
            <a:pPr eaLnBrk="1" hangingPunct="1"/>
            <a:r>
              <a:rPr lang="uz-Cyrl-UZ">
                <a:solidFill>
                  <a:srgbClr val="0033CC"/>
                </a:solidFill>
              </a:rPr>
              <a:t>Сабуқтегин </a:t>
            </a:r>
          </a:p>
          <a:p>
            <a:r>
              <a:rPr lang="uz-Cyrl-UZ">
                <a:solidFill>
                  <a:srgbClr val="0033CC"/>
                </a:solidFill>
              </a:rPr>
              <a:t>(977</a:t>
            </a:r>
            <a:r>
              <a:rPr lang="ru-RU">
                <a:solidFill>
                  <a:srgbClr val="0033CC"/>
                </a:solidFill>
              </a:rPr>
              <a:t>-</a:t>
            </a:r>
            <a:r>
              <a:rPr lang="uz-Cyrl-UZ">
                <a:solidFill>
                  <a:srgbClr val="0033CC"/>
                </a:solidFill>
              </a:rPr>
              <a:t>997 йй)</a:t>
            </a:r>
          </a:p>
          <a:p>
            <a:endParaRPr lang="uz-Cyrl-UZ">
              <a:solidFill>
                <a:srgbClr val="0033CC"/>
              </a:solidFill>
            </a:endParaRPr>
          </a:p>
          <a:p>
            <a:r>
              <a:rPr lang="uz-Cyrl-UZ">
                <a:solidFill>
                  <a:srgbClr val="0033CC"/>
                </a:solidFill>
              </a:rPr>
              <a:t>Махмуд Ғазнавий </a:t>
            </a:r>
          </a:p>
          <a:p>
            <a:r>
              <a:rPr lang="uz-Cyrl-UZ">
                <a:solidFill>
                  <a:srgbClr val="0033CC"/>
                </a:solidFill>
              </a:rPr>
              <a:t>(998</a:t>
            </a:r>
            <a:r>
              <a:rPr lang="ru-RU">
                <a:solidFill>
                  <a:srgbClr val="0033CC"/>
                </a:solidFill>
              </a:rPr>
              <a:t>-</a:t>
            </a:r>
            <a:r>
              <a:rPr lang="uz-Cyrl-UZ">
                <a:solidFill>
                  <a:srgbClr val="0033CC"/>
                </a:solidFill>
              </a:rPr>
              <a:t>1030йй )</a:t>
            </a:r>
          </a:p>
          <a:p>
            <a:endParaRPr lang="uz-Cyrl-UZ">
              <a:solidFill>
                <a:srgbClr val="0033CC"/>
              </a:solidFill>
            </a:endParaRPr>
          </a:p>
          <a:p>
            <a:r>
              <a:rPr lang="uz-Cyrl-UZ">
                <a:solidFill>
                  <a:srgbClr val="0033CC"/>
                </a:solidFill>
              </a:rPr>
              <a:t>Масъуд Ғазнавий </a:t>
            </a:r>
          </a:p>
          <a:p>
            <a:r>
              <a:rPr lang="uz-Cyrl-UZ">
                <a:solidFill>
                  <a:srgbClr val="0033CC"/>
                </a:solidFill>
              </a:rPr>
              <a:t>(1030</a:t>
            </a:r>
            <a:r>
              <a:rPr lang="ru-RU">
                <a:solidFill>
                  <a:srgbClr val="0033CC"/>
                </a:solidFill>
              </a:rPr>
              <a:t>-</a:t>
            </a:r>
            <a:r>
              <a:rPr lang="uz-Cyrl-UZ">
                <a:solidFill>
                  <a:srgbClr val="0033CC"/>
                </a:solidFill>
              </a:rPr>
              <a:t>1041 йй)</a:t>
            </a:r>
          </a:p>
          <a:p>
            <a:endParaRPr lang="uz-Cyrl-UZ">
              <a:solidFill>
                <a:srgbClr val="0033CC"/>
              </a:solidFill>
            </a:endParaRPr>
          </a:p>
          <a:p>
            <a:r>
              <a:rPr lang="uz-Cyrl-UZ">
                <a:solidFill>
                  <a:srgbClr val="0033CC"/>
                </a:solidFill>
              </a:rPr>
              <a:t>Мавдуд Ғазнавий </a:t>
            </a:r>
          </a:p>
          <a:p>
            <a:r>
              <a:rPr lang="uz-Cyrl-UZ">
                <a:solidFill>
                  <a:srgbClr val="0033CC"/>
                </a:solidFill>
              </a:rPr>
              <a:t>(1041</a:t>
            </a:r>
            <a:r>
              <a:rPr lang="ru-RU">
                <a:solidFill>
                  <a:srgbClr val="0033CC"/>
                </a:solidFill>
              </a:rPr>
              <a:t>-</a:t>
            </a:r>
            <a:r>
              <a:rPr lang="uz-Cyrl-UZ">
                <a:solidFill>
                  <a:srgbClr val="0033CC"/>
                </a:solidFill>
              </a:rPr>
              <a:t>1050 йй)</a:t>
            </a:r>
            <a:endParaRPr lang="ru-RU">
              <a:solidFill>
                <a:srgbClr val="0033CC"/>
              </a:solidFill>
            </a:endParaRPr>
          </a:p>
        </p:txBody>
      </p:sp>
      <p:sp>
        <p:nvSpPr>
          <p:cNvPr id="44038" name="AutoShape 6"/>
          <p:cNvSpPr>
            <a:spLocks noChangeArrowheads="1"/>
          </p:cNvSpPr>
          <p:nvPr/>
        </p:nvSpPr>
        <p:spPr bwMode="auto">
          <a:xfrm>
            <a:off x="827088" y="1917700"/>
            <a:ext cx="1223962" cy="431800"/>
          </a:xfrm>
          <a:prstGeom prst="downArrow">
            <a:avLst>
              <a:gd name="adj1" fmla="val 48963"/>
              <a:gd name="adj2" fmla="val 59722"/>
            </a:avLst>
          </a:prstGeom>
          <a:solidFill>
            <a:srgbClr val="FF6600"/>
          </a:solidFill>
          <a:ln w="9525">
            <a:solidFill>
              <a:srgbClr val="000000"/>
            </a:solidFill>
            <a:miter lim="800000"/>
            <a:headEnd/>
            <a:tailEnd/>
          </a:ln>
        </p:spPr>
        <p:txBody>
          <a:bodyPr/>
          <a:lstStyle/>
          <a:p>
            <a:endParaRPr lang="ru-RU"/>
          </a:p>
        </p:txBody>
      </p:sp>
      <p:sp>
        <p:nvSpPr>
          <p:cNvPr id="44040" name="AutoShape 8"/>
          <p:cNvSpPr>
            <a:spLocks noChangeArrowheads="1"/>
          </p:cNvSpPr>
          <p:nvPr/>
        </p:nvSpPr>
        <p:spPr bwMode="auto">
          <a:xfrm>
            <a:off x="3492500" y="476250"/>
            <a:ext cx="2305050" cy="1296988"/>
          </a:xfrm>
          <a:prstGeom prst="roundRect">
            <a:avLst>
              <a:gd name="adj" fmla="val 16667"/>
            </a:avLst>
          </a:prstGeom>
          <a:solidFill>
            <a:srgbClr val="CCFFCC"/>
          </a:solidFill>
          <a:ln w="9525">
            <a:round/>
            <a:headEnd/>
            <a:tailEnd/>
          </a:ln>
          <a:effectLst/>
          <a:scene3d>
            <a:camera prst="legacyObliqueTopLeft"/>
            <a:lightRig rig="legacyFlat3" dir="t"/>
          </a:scene3d>
          <a:sp3d extrusionH="430200" prstMaterial="legacyMatte">
            <a:bevelT w="13500" h="13500" prst="angle"/>
            <a:bevelB w="13500" h="13500" prst="angle"/>
            <a:extrusionClr>
              <a:srgbClr val="CCFFCC"/>
            </a:extrusion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6923" tIns="43461" rIns="86923" bIns="43461">
            <a:flatTx/>
          </a:bodyPr>
          <a:lstStyle/>
          <a:p>
            <a:r>
              <a:rPr lang="uz-Cyrl-UZ" sz="2200">
                <a:solidFill>
                  <a:srgbClr val="0033CC"/>
                </a:solidFill>
              </a:rPr>
              <a:t>Хоразмшоҳлар</a:t>
            </a:r>
          </a:p>
          <a:p>
            <a:r>
              <a:rPr lang="uz-Cyrl-UZ" sz="2200">
                <a:solidFill>
                  <a:srgbClr val="0033CC"/>
                </a:solidFill>
              </a:rPr>
              <a:t>(Ануштегинлар сулоласи)</a:t>
            </a:r>
            <a:endParaRPr lang="ru-RU" sz="2200">
              <a:solidFill>
                <a:srgbClr val="0033CC"/>
              </a:solidFill>
            </a:endParaRPr>
          </a:p>
          <a:p>
            <a:pPr eaLnBrk="1" hangingPunct="1"/>
            <a:endParaRPr lang="en-US" sz="2200">
              <a:solidFill>
                <a:srgbClr val="0033CC"/>
              </a:solidFill>
            </a:endParaRPr>
          </a:p>
          <a:p>
            <a:pPr algn="l" eaLnBrk="1" hangingPunct="1"/>
            <a:endParaRPr lang="ru-RU" sz="2400">
              <a:solidFill>
                <a:srgbClr val="0033CC"/>
              </a:solidFill>
              <a:effectLst>
                <a:outerShdw blurRad="38100" dist="38100" dir="2700000" algn="tl">
                  <a:srgbClr val="000000"/>
                </a:outerShdw>
              </a:effectLst>
            </a:endParaRPr>
          </a:p>
        </p:txBody>
      </p:sp>
      <p:sp>
        <p:nvSpPr>
          <p:cNvPr id="44041" name="AutoShape 9"/>
          <p:cNvSpPr>
            <a:spLocks noChangeArrowheads="1"/>
          </p:cNvSpPr>
          <p:nvPr/>
        </p:nvSpPr>
        <p:spPr bwMode="auto">
          <a:xfrm>
            <a:off x="4067175" y="1916113"/>
            <a:ext cx="1223963" cy="431800"/>
          </a:xfrm>
          <a:prstGeom prst="downArrow">
            <a:avLst>
              <a:gd name="adj1" fmla="val 48963"/>
              <a:gd name="adj2" fmla="val 59722"/>
            </a:avLst>
          </a:prstGeom>
          <a:solidFill>
            <a:srgbClr val="FF6600"/>
          </a:solidFill>
          <a:ln w="9525">
            <a:solidFill>
              <a:srgbClr val="000000"/>
            </a:solidFill>
            <a:miter lim="800000"/>
            <a:headEnd/>
            <a:tailEnd/>
          </a:ln>
        </p:spPr>
        <p:txBody>
          <a:bodyPr/>
          <a:lstStyle/>
          <a:p>
            <a:endParaRPr lang="ru-RU"/>
          </a:p>
        </p:txBody>
      </p:sp>
      <p:sp>
        <p:nvSpPr>
          <p:cNvPr id="44042" name="AutoShape 10"/>
          <p:cNvSpPr>
            <a:spLocks noChangeArrowheads="1"/>
          </p:cNvSpPr>
          <p:nvPr/>
        </p:nvSpPr>
        <p:spPr bwMode="auto">
          <a:xfrm>
            <a:off x="2987675" y="2420938"/>
            <a:ext cx="3168650" cy="3960812"/>
          </a:xfrm>
          <a:prstGeom prst="flowChartTerminator">
            <a:avLst/>
          </a:prstGeom>
          <a:solidFill>
            <a:srgbClr val="99E719"/>
          </a:solidFill>
          <a:ln w="57150" cmpd="thickThin">
            <a:solidFill>
              <a:srgbClr val="FF3300"/>
            </a:solidFill>
            <a:miter lim="800000"/>
            <a:headEnd/>
            <a:tailEnd/>
          </a:ln>
        </p:spPr>
        <p:txBody>
          <a:bodyPr lIns="87819" tIns="43910" rIns="87819" bIns="43910"/>
          <a:lstStyle/>
          <a:p>
            <a:r>
              <a:rPr lang="uz-Cyrl-UZ" sz="1600">
                <a:solidFill>
                  <a:srgbClr val="0033CC"/>
                </a:solidFill>
              </a:rPr>
              <a:t>Ануштегин   (1077</a:t>
            </a:r>
            <a:r>
              <a:rPr lang="ru-RU" sz="1600">
                <a:solidFill>
                  <a:srgbClr val="0033CC"/>
                </a:solidFill>
              </a:rPr>
              <a:t>-</a:t>
            </a:r>
            <a:r>
              <a:rPr lang="uz-Cyrl-UZ" sz="1600">
                <a:solidFill>
                  <a:srgbClr val="0033CC"/>
                </a:solidFill>
              </a:rPr>
              <a:t>1097)</a:t>
            </a:r>
          </a:p>
          <a:p>
            <a:r>
              <a:rPr lang="uz-Cyrl-UZ" sz="1600">
                <a:solidFill>
                  <a:srgbClr val="0033CC"/>
                </a:solidFill>
              </a:rPr>
              <a:t>Қутбиддин Мухаммад </a:t>
            </a:r>
          </a:p>
          <a:p>
            <a:r>
              <a:rPr lang="uz-Cyrl-UZ" sz="1600">
                <a:solidFill>
                  <a:srgbClr val="0033CC"/>
                </a:solidFill>
              </a:rPr>
              <a:t>(1097</a:t>
            </a:r>
            <a:r>
              <a:rPr lang="ru-RU" sz="1600">
                <a:solidFill>
                  <a:srgbClr val="0033CC"/>
                </a:solidFill>
              </a:rPr>
              <a:t>-</a:t>
            </a:r>
            <a:r>
              <a:rPr lang="uz-Cyrl-UZ" sz="1600">
                <a:solidFill>
                  <a:srgbClr val="0033CC"/>
                </a:solidFill>
              </a:rPr>
              <a:t>1127)</a:t>
            </a:r>
          </a:p>
          <a:p>
            <a:r>
              <a:rPr lang="uz-Cyrl-UZ" sz="1600">
                <a:solidFill>
                  <a:srgbClr val="0033CC"/>
                </a:solidFill>
              </a:rPr>
              <a:t>Жалолиддин Отсиз </a:t>
            </a:r>
          </a:p>
          <a:p>
            <a:r>
              <a:rPr lang="uz-Cyrl-UZ" sz="1600">
                <a:solidFill>
                  <a:srgbClr val="0033CC"/>
                </a:solidFill>
              </a:rPr>
              <a:t>(1127</a:t>
            </a:r>
            <a:r>
              <a:rPr lang="ru-RU" sz="1600">
                <a:solidFill>
                  <a:srgbClr val="0033CC"/>
                </a:solidFill>
              </a:rPr>
              <a:t>-</a:t>
            </a:r>
            <a:r>
              <a:rPr lang="uz-Cyrl-UZ" sz="1600">
                <a:solidFill>
                  <a:srgbClr val="0033CC"/>
                </a:solidFill>
              </a:rPr>
              <a:t>1156)</a:t>
            </a:r>
          </a:p>
          <a:p>
            <a:r>
              <a:rPr lang="uz-Cyrl-UZ" sz="1600">
                <a:solidFill>
                  <a:srgbClr val="0033CC"/>
                </a:solidFill>
              </a:rPr>
              <a:t>Эл</a:t>
            </a:r>
            <a:r>
              <a:rPr lang="ru-RU" sz="1600">
                <a:solidFill>
                  <a:srgbClr val="0033CC"/>
                </a:solidFill>
              </a:rPr>
              <a:t>-</a:t>
            </a:r>
            <a:r>
              <a:rPr lang="uz-Cyrl-UZ" sz="1600">
                <a:solidFill>
                  <a:srgbClr val="0033CC"/>
                </a:solidFill>
              </a:rPr>
              <a:t>Арслон (1156</a:t>
            </a:r>
            <a:r>
              <a:rPr lang="ru-RU" sz="1600">
                <a:solidFill>
                  <a:srgbClr val="0033CC"/>
                </a:solidFill>
              </a:rPr>
              <a:t>-</a:t>
            </a:r>
            <a:r>
              <a:rPr lang="uz-Cyrl-UZ" sz="1600">
                <a:solidFill>
                  <a:srgbClr val="0033CC"/>
                </a:solidFill>
              </a:rPr>
              <a:t>1172)</a:t>
            </a:r>
          </a:p>
          <a:p>
            <a:r>
              <a:rPr lang="uz-Cyrl-UZ" sz="1600">
                <a:solidFill>
                  <a:srgbClr val="0033CC"/>
                </a:solidFill>
              </a:rPr>
              <a:t>Алоуддин Такаш (1172</a:t>
            </a:r>
            <a:r>
              <a:rPr lang="ru-RU" sz="1600">
                <a:solidFill>
                  <a:srgbClr val="0033CC"/>
                </a:solidFill>
              </a:rPr>
              <a:t>-</a:t>
            </a:r>
            <a:r>
              <a:rPr lang="uz-Cyrl-UZ" sz="1600">
                <a:solidFill>
                  <a:srgbClr val="0033CC"/>
                </a:solidFill>
              </a:rPr>
              <a:t>1200)</a:t>
            </a:r>
          </a:p>
          <a:p>
            <a:r>
              <a:rPr lang="uz-Cyrl-UZ" sz="1600">
                <a:solidFill>
                  <a:srgbClr val="0033CC"/>
                </a:solidFill>
              </a:rPr>
              <a:t>Мухаммад Хоразмшоҳ (1200</a:t>
            </a:r>
            <a:r>
              <a:rPr lang="ru-RU" sz="1600">
                <a:solidFill>
                  <a:srgbClr val="0033CC"/>
                </a:solidFill>
              </a:rPr>
              <a:t>-</a:t>
            </a:r>
            <a:r>
              <a:rPr lang="uz-Cyrl-UZ" sz="1600">
                <a:solidFill>
                  <a:srgbClr val="0033CC"/>
                </a:solidFill>
              </a:rPr>
              <a:t>1220)</a:t>
            </a:r>
          </a:p>
          <a:p>
            <a:r>
              <a:rPr lang="uz-Cyrl-UZ" sz="1600">
                <a:solidFill>
                  <a:srgbClr val="0033CC"/>
                </a:solidFill>
              </a:rPr>
              <a:t>Жалолиддин Мангуберди (1220</a:t>
            </a:r>
            <a:r>
              <a:rPr lang="ru-RU" sz="1600">
                <a:solidFill>
                  <a:srgbClr val="0033CC"/>
                </a:solidFill>
              </a:rPr>
              <a:t>-</a:t>
            </a:r>
            <a:r>
              <a:rPr lang="uz-Cyrl-UZ" sz="1600">
                <a:solidFill>
                  <a:srgbClr val="0033CC"/>
                </a:solidFill>
              </a:rPr>
              <a:t>1230)</a:t>
            </a:r>
            <a:endParaRPr lang="ru-RU" sz="1600">
              <a:solidFill>
                <a:srgbClr val="0033CC"/>
              </a:solidFill>
            </a:endParaRPr>
          </a:p>
          <a:p>
            <a:pPr algn="l" eaLnBrk="1" hangingPunct="1"/>
            <a:endParaRPr lang="ru-RU" sz="1600">
              <a:solidFill>
                <a:srgbClr val="0033CC"/>
              </a:solidFill>
            </a:endParaRPr>
          </a:p>
        </p:txBody>
      </p:sp>
      <p:sp>
        <p:nvSpPr>
          <p:cNvPr id="44043" name="AutoShape 11"/>
          <p:cNvSpPr>
            <a:spLocks noChangeArrowheads="1"/>
          </p:cNvSpPr>
          <p:nvPr/>
        </p:nvSpPr>
        <p:spPr bwMode="auto">
          <a:xfrm>
            <a:off x="6516688" y="477838"/>
            <a:ext cx="2305050" cy="1295400"/>
          </a:xfrm>
          <a:prstGeom prst="roundRect">
            <a:avLst>
              <a:gd name="adj" fmla="val 16667"/>
            </a:avLst>
          </a:prstGeom>
          <a:solidFill>
            <a:srgbClr val="CCFFCC"/>
          </a:solidFill>
          <a:ln w="9525">
            <a:round/>
            <a:headEnd/>
            <a:tailEnd/>
          </a:ln>
          <a:effectLst/>
          <a:scene3d>
            <a:camera prst="legacyObliqueTopLeft"/>
            <a:lightRig rig="legacyFlat3" dir="t"/>
          </a:scene3d>
          <a:sp3d extrusionH="430200" prstMaterial="legacyMatte">
            <a:bevelT w="13500" h="13500" prst="angle"/>
            <a:bevelB w="13500" h="13500" prst="angle"/>
            <a:extrusionClr>
              <a:srgbClr val="CCFFCC"/>
            </a:extrusion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6923" tIns="43461" rIns="86923" bIns="43461">
            <a:flatTx/>
          </a:bodyPr>
          <a:lstStyle/>
          <a:p>
            <a:pPr eaLnBrk="1" hangingPunct="1"/>
            <a:endParaRPr lang="uz-Cyrl-UZ" sz="800">
              <a:solidFill>
                <a:srgbClr val="0033CC"/>
              </a:solidFill>
            </a:endParaRPr>
          </a:p>
          <a:p>
            <a:pPr eaLnBrk="1" hangingPunct="1"/>
            <a:r>
              <a:rPr lang="uz-Cyrl-UZ" sz="2200">
                <a:solidFill>
                  <a:srgbClr val="0033CC"/>
                </a:solidFill>
              </a:rPr>
              <a:t>Ғазнавийлар сулоласи</a:t>
            </a:r>
            <a:endParaRPr lang="en-US" sz="2200">
              <a:solidFill>
                <a:srgbClr val="0033CC"/>
              </a:solidFill>
            </a:endParaRPr>
          </a:p>
          <a:p>
            <a:pPr algn="l" eaLnBrk="1" hangingPunct="1"/>
            <a:endParaRPr lang="ru-RU" sz="2200">
              <a:solidFill>
                <a:srgbClr val="0033CC"/>
              </a:solidFill>
              <a:effectLst>
                <a:outerShdw blurRad="38100" dist="38100" dir="2700000" algn="tl">
                  <a:srgbClr val="000000"/>
                </a:outerShdw>
              </a:effectLst>
            </a:endParaRPr>
          </a:p>
        </p:txBody>
      </p:sp>
      <p:sp>
        <p:nvSpPr>
          <p:cNvPr id="44044" name="AutoShape 12"/>
          <p:cNvSpPr>
            <a:spLocks noChangeArrowheads="1"/>
          </p:cNvSpPr>
          <p:nvPr/>
        </p:nvSpPr>
        <p:spPr bwMode="auto">
          <a:xfrm>
            <a:off x="7164388" y="1916113"/>
            <a:ext cx="1223962" cy="431800"/>
          </a:xfrm>
          <a:prstGeom prst="downArrow">
            <a:avLst>
              <a:gd name="adj1" fmla="val 48963"/>
              <a:gd name="adj2" fmla="val 59722"/>
            </a:avLst>
          </a:prstGeom>
          <a:solidFill>
            <a:srgbClr val="FF6600"/>
          </a:solidFill>
          <a:ln w="9525">
            <a:solidFill>
              <a:srgbClr val="000000"/>
            </a:solidFill>
            <a:miter lim="800000"/>
            <a:headEnd/>
            <a:tailEnd/>
          </a:ln>
        </p:spPr>
        <p:txBody>
          <a:bodyPr/>
          <a:lstStyle/>
          <a:p>
            <a:endParaRPr lang="ru-RU"/>
          </a:p>
        </p:txBody>
      </p:sp>
      <p:sp>
        <p:nvSpPr>
          <p:cNvPr id="44045" name="AutoShape 13"/>
          <p:cNvSpPr>
            <a:spLocks noChangeArrowheads="1"/>
          </p:cNvSpPr>
          <p:nvPr/>
        </p:nvSpPr>
        <p:spPr bwMode="auto">
          <a:xfrm>
            <a:off x="6372225" y="2420938"/>
            <a:ext cx="2665413" cy="3744912"/>
          </a:xfrm>
          <a:prstGeom prst="flowChartTerminator">
            <a:avLst/>
          </a:prstGeom>
          <a:solidFill>
            <a:srgbClr val="99E719"/>
          </a:solidFill>
          <a:ln w="57150" cmpd="thickThin">
            <a:solidFill>
              <a:srgbClr val="FF3300"/>
            </a:solidFill>
            <a:miter lim="800000"/>
            <a:headEnd/>
            <a:tailEnd/>
          </a:ln>
        </p:spPr>
        <p:txBody>
          <a:bodyPr lIns="87819" tIns="43910" rIns="87819" bIns="43910"/>
          <a:lstStyle/>
          <a:p>
            <a:r>
              <a:rPr lang="uz-Cyrl-UZ">
                <a:solidFill>
                  <a:srgbClr val="0033CC"/>
                </a:solidFill>
              </a:rPr>
              <a:t>Тўғрулбек </a:t>
            </a:r>
          </a:p>
          <a:p>
            <a:r>
              <a:rPr lang="uz-Cyrl-UZ">
                <a:solidFill>
                  <a:srgbClr val="0033CC"/>
                </a:solidFill>
              </a:rPr>
              <a:t>(1038</a:t>
            </a:r>
            <a:r>
              <a:rPr lang="ru-RU">
                <a:solidFill>
                  <a:srgbClr val="0033CC"/>
                </a:solidFill>
              </a:rPr>
              <a:t>-</a:t>
            </a:r>
            <a:r>
              <a:rPr lang="uz-Cyrl-UZ">
                <a:solidFill>
                  <a:srgbClr val="0033CC"/>
                </a:solidFill>
              </a:rPr>
              <a:t>1063)</a:t>
            </a:r>
          </a:p>
          <a:p>
            <a:endParaRPr lang="uz-Cyrl-UZ">
              <a:solidFill>
                <a:srgbClr val="0033CC"/>
              </a:solidFill>
            </a:endParaRPr>
          </a:p>
          <a:p>
            <a:r>
              <a:rPr lang="uz-Cyrl-UZ">
                <a:solidFill>
                  <a:srgbClr val="0033CC"/>
                </a:solidFill>
              </a:rPr>
              <a:t>Алп</a:t>
            </a:r>
            <a:r>
              <a:rPr lang="ru-RU">
                <a:solidFill>
                  <a:srgbClr val="0033CC"/>
                </a:solidFill>
              </a:rPr>
              <a:t>-</a:t>
            </a:r>
            <a:r>
              <a:rPr lang="uz-Cyrl-UZ">
                <a:solidFill>
                  <a:srgbClr val="0033CC"/>
                </a:solidFill>
              </a:rPr>
              <a:t>Арслон </a:t>
            </a:r>
          </a:p>
          <a:p>
            <a:r>
              <a:rPr lang="uz-Cyrl-UZ">
                <a:solidFill>
                  <a:srgbClr val="0033CC"/>
                </a:solidFill>
              </a:rPr>
              <a:t>(1063</a:t>
            </a:r>
            <a:r>
              <a:rPr lang="ru-RU">
                <a:solidFill>
                  <a:srgbClr val="0033CC"/>
                </a:solidFill>
              </a:rPr>
              <a:t>-</a:t>
            </a:r>
            <a:r>
              <a:rPr lang="uz-Cyrl-UZ">
                <a:solidFill>
                  <a:srgbClr val="0033CC"/>
                </a:solidFill>
              </a:rPr>
              <a:t>1072)</a:t>
            </a:r>
          </a:p>
          <a:p>
            <a:endParaRPr lang="uz-Cyrl-UZ">
              <a:solidFill>
                <a:srgbClr val="0033CC"/>
              </a:solidFill>
            </a:endParaRPr>
          </a:p>
          <a:p>
            <a:r>
              <a:rPr lang="uz-Cyrl-UZ">
                <a:solidFill>
                  <a:srgbClr val="0033CC"/>
                </a:solidFill>
              </a:rPr>
              <a:t>Маликшоҳ </a:t>
            </a:r>
          </a:p>
          <a:p>
            <a:r>
              <a:rPr lang="uz-Cyrl-UZ">
                <a:solidFill>
                  <a:srgbClr val="0033CC"/>
                </a:solidFill>
              </a:rPr>
              <a:t>(1072</a:t>
            </a:r>
            <a:r>
              <a:rPr lang="ru-RU">
                <a:solidFill>
                  <a:srgbClr val="0033CC"/>
                </a:solidFill>
              </a:rPr>
              <a:t>-</a:t>
            </a:r>
            <a:r>
              <a:rPr lang="uz-Cyrl-UZ">
                <a:solidFill>
                  <a:srgbClr val="0033CC"/>
                </a:solidFill>
              </a:rPr>
              <a:t>1092)</a:t>
            </a:r>
          </a:p>
          <a:p>
            <a:endParaRPr lang="uz-Cyrl-UZ">
              <a:solidFill>
                <a:srgbClr val="0033CC"/>
              </a:solidFill>
            </a:endParaRPr>
          </a:p>
          <a:p>
            <a:r>
              <a:rPr lang="uz-Cyrl-UZ">
                <a:solidFill>
                  <a:srgbClr val="0033CC"/>
                </a:solidFill>
              </a:rPr>
              <a:t>Султон Санжар (1118</a:t>
            </a:r>
            <a:r>
              <a:rPr lang="ru-RU">
                <a:solidFill>
                  <a:srgbClr val="0033CC"/>
                </a:solidFill>
              </a:rPr>
              <a:t>-</a:t>
            </a:r>
            <a:r>
              <a:rPr lang="uz-Cyrl-UZ">
                <a:solidFill>
                  <a:srgbClr val="0033CC"/>
                </a:solidFill>
              </a:rPr>
              <a:t>1157)</a:t>
            </a:r>
            <a:endParaRPr lang="ru-RU">
              <a:solidFill>
                <a:srgbClr val="0033CC"/>
              </a:solidFill>
            </a:endParaRPr>
          </a:p>
          <a:p>
            <a:pPr algn="l" eaLnBrk="1" hangingPunct="1"/>
            <a:endParaRPr lang="ru-RU">
              <a:solidFill>
                <a:srgbClr val="0033CC"/>
              </a:solidFill>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44036"/>
                                        </p:tgtEl>
                                        <p:attrNameLst>
                                          <p:attrName>style.visibility</p:attrName>
                                        </p:attrNameLst>
                                      </p:cBhvr>
                                      <p:to>
                                        <p:strVal val="visible"/>
                                      </p:to>
                                    </p:set>
                                    <p:animEffect transition="in" filter="fade">
                                      <p:cBhvr>
                                        <p:cTn id="7" dur="2000"/>
                                        <p:tgtEl>
                                          <p:spTgt spid="44036"/>
                                        </p:tgtEl>
                                      </p:cBhvr>
                                    </p:animEffect>
                                    <p:anim calcmode="lin" valueType="num">
                                      <p:cBhvr>
                                        <p:cTn id="8" dur="2000" fill="hold"/>
                                        <p:tgtEl>
                                          <p:spTgt spid="44036"/>
                                        </p:tgtEl>
                                        <p:attrNameLst>
                                          <p:attrName>ppt_x</p:attrName>
                                        </p:attrNameLst>
                                      </p:cBhvr>
                                      <p:tavLst>
                                        <p:tav tm="0">
                                          <p:val>
                                            <p:strVal val="#ppt_x-.1"/>
                                          </p:val>
                                        </p:tav>
                                        <p:tav tm="100000">
                                          <p:val>
                                            <p:strVal val="#ppt_x"/>
                                          </p:val>
                                        </p:tav>
                                      </p:tavLst>
                                    </p:anim>
                                    <p:anim calcmode="lin" valueType="num">
                                      <p:cBhvr>
                                        <p:cTn id="9" dur="2000" fill="hold"/>
                                        <p:tgtEl>
                                          <p:spTgt spid="44036"/>
                                        </p:tgtEl>
                                        <p:attrNameLst>
                                          <p:attrName>ppt_y</p:attrName>
                                        </p:attrNameLst>
                                      </p:cBhvr>
                                      <p:tavLst>
                                        <p:tav tm="0">
                                          <p:val>
                                            <p:strVal val="#ppt_y"/>
                                          </p:val>
                                        </p:tav>
                                        <p:tav tm="100000">
                                          <p:val>
                                            <p:strVal val="#ppt_y"/>
                                          </p:val>
                                        </p:tav>
                                      </p:tavLst>
                                    </p:anim>
                                  </p:childTnLst>
                                </p:cTn>
                              </p:par>
                            </p:childTnLst>
                          </p:cTn>
                        </p:par>
                        <p:par>
                          <p:cTn id="10" fill="hold" nodeType="afterGroup">
                            <p:stCondLst>
                              <p:cond delay="5600"/>
                            </p:stCondLst>
                            <p:childTnLst>
                              <p:par>
                                <p:cTn id="11" presetID="23" presetClass="entr" presetSubtype="16" repeatCount="indefinite" fill="hold" grpId="0" nodeType="afterEffect">
                                  <p:stCondLst>
                                    <p:cond delay="0"/>
                                  </p:stCondLst>
                                  <p:childTnLst>
                                    <p:set>
                                      <p:cBhvr>
                                        <p:cTn id="12" dur="1" fill="hold">
                                          <p:stCondLst>
                                            <p:cond delay="0"/>
                                          </p:stCondLst>
                                        </p:cTn>
                                        <p:tgtEl>
                                          <p:spTgt spid="44038"/>
                                        </p:tgtEl>
                                        <p:attrNameLst>
                                          <p:attrName>style.visibility</p:attrName>
                                        </p:attrNameLst>
                                      </p:cBhvr>
                                      <p:to>
                                        <p:strVal val="visible"/>
                                      </p:to>
                                    </p:set>
                                    <p:anim calcmode="lin" valueType="num">
                                      <p:cBhvr>
                                        <p:cTn id="13" dur="2000" fill="hold"/>
                                        <p:tgtEl>
                                          <p:spTgt spid="44038"/>
                                        </p:tgtEl>
                                        <p:attrNameLst>
                                          <p:attrName>ppt_w</p:attrName>
                                        </p:attrNameLst>
                                      </p:cBhvr>
                                      <p:tavLst>
                                        <p:tav tm="0">
                                          <p:val>
                                            <p:fltVal val="0"/>
                                          </p:val>
                                        </p:tav>
                                        <p:tav tm="100000">
                                          <p:val>
                                            <p:strVal val="#ppt_w"/>
                                          </p:val>
                                        </p:tav>
                                      </p:tavLst>
                                    </p:anim>
                                    <p:anim calcmode="lin" valueType="num">
                                      <p:cBhvr>
                                        <p:cTn id="14" dur="2000" fill="hold"/>
                                        <p:tgtEl>
                                          <p:spTgt spid="44038"/>
                                        </p:tgtEl>
                                        <p:attrNameLst>
                                          <p:attrName>ppt_h</p:attrName>
                                        </p:attrNameLst>
                                      </p:cBhvr>
                                      <p:tavLst>
                                        <p:tav tm="0">
                                          <p:val>
                                            <p:fltVal val="0"/>
                                          </p:val>
                                        </p:tav>
                                        <p:tav tm="100000">
                                          <p:val>
                                            <p:strVal val="#ppt_h"/>
                                          </p:val>
                                        </p:tav>
                                      </p:tavLst>
                                    </p:anim>
                                  </p:childTnLst>
                                </p:cTn>
                              </p:par>
                            </p:childTnLst>
                          </p:cTn>
                        </p:par>
                        <p:par>
                          <p:cTn id="15" fill="hold" nodeType="afterGroup">
                            <p:stCondLst>
                              <p:cond delay="7600"/>
                            </p:stCondLst>
                            <p:childTnLst>
                              <p:par>
                                <p:cTn id="16" presetID="22" presetClass="entr" presetSubtype="4" fill="hold" grpId="0" nodeType="afterEffect">
                                  <p:stCondLst>
                                    <p:cond delay="0"/>
                                  </p:stCondLst>
                                  <p:childTnLst>
                                    <p:set>
                                      <p:cBhvr>
                                        <p:cTn id="17" dur="1" fill="hold">
                                          <p:stCondLst>
                                            <p:cond delay="0"/>
                                          </p:stCondLst>
                                        </p:cTn>
                                        <p:tgtEl>
                                          <p:spTgt spid="44037"/>
                                        </p:tgtEl>
                                        <p:attrNameLst>
                                          <p:attrName>style.visibility</p:attrName>
                                        </p:attrNameLst>
                                      </p:cBhvr>
                                      <p:to>
                                        <p:strVal val="visible"/>
                                      </p:to>
                                    </p:set>
                                    <p:animEffect transition="in" filter="wipe(down)">
                                      <p:cBhvr>
                                        <p:cTn id="18" dur="2000"/>
                                        <p:tgtEl>
                                          <p:spTgt spid="44037"/>
                                        </p:tgtEl>
                                      </p:cBhvr>
                                    </p:animEffect>
                                  </p:childTnLst>
                                </p:cTn>
                              </p:par>
                            </p:childTnLst>
                          </p:cTn>
                        </p:par>
                        <p:par>
                          <p:cTn id="19" fill="hold" nodeType="afterGroup">
                            <p:stCondLst>
                              <p:cond delay="96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4040"/>
                                        </p:tgtEl>
                                        <p:attrNameLst>
                                          <p:attrName>style.visibility</p:attrName>
                                        </p:attrNameLst>
                                      </p:cBhvr>
                                      <p:to>
                                        <p:strVal val="visible"/>
                                      </p:to>
                                    </p:set>
                                    <p:animEffect transition="in" filter="fade">
                                      <p:cBhvr>
                                        <p:cTn id="22" dur="2000"/>
                                        <p:tgtEl>
                                          <p:spTgt spid="44040"/>
                                        </p:tgtEl>
                                      </p:cBhvr>
                                    </p:animEffect>
                                    <p:anim calcmode="lin" valueType="num">
                                      <p:cBhvr>
                                        <p:cTn id="23" dur="2000" fill="hold"/>
                                        <p:tgtEl>
                                          <p:spTgt spid="44040"/>
                                        </p:tgtEl>
                                        <p:attrNameLst>
                                          <p:attrName>ppt_x</p:attrName>
                                        </p:attrNameLst>
                                      </p:cBhvr>
                                      <p:tavLst>
                                        <p:tav tm="0">
                                          <p:val>
                                            <p:strVal val="#ppt_x-.1"/>
                                          </p:val>
                                        </p:tav>
                                        <p:tav tm="100000">
                                          <p:val>
                                            <p:strVal val="#ppt_x"/>
                                          </p:val>
                                        </p:tav>
                                      </p:tavLst>
                                    </p:anim>
                                    <p:anim calcmode="lin" valueType="num">
                                      <p:cBhvr>
                                        <p:cTn id="24" dur="2000" fill="hold"/>
                                        <p:tgtEl>
                                          <p:spTgt spid="44040"/>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18200"/>
                            </p:stCondLst>
                            <p:childTnLst>
                              <p:par>
                                <p:cTn id="26" presetID="23" presetClass="entr" presetSubtype="16" repeatCount="indefinite" fill="hold" grpId="0" nodeType="afterEffect">
                                  <p:stCondLst>
                                    <p:cond delay="0"/>
                                  </p:stCondLst>
                                  <p:childTnLst>
                                    <p:set>
                                      <p:cBhvr>
                                        <p:cTn id="27" dur="1" fill="hold">
                                          <p:stCondLst>
                                            <p:cond delay="0"/>
                                          </p:stCondLst>
                                        </p:cTn>
                                        <p:tgtEl>
                                          <p:spTgt spid="44041"/>
                                        </p:tgtEl>
                                        <p:attrNameLst>
                                          <p:attrName>style.visibility</p:attrName>
                                        </p:attrNameLst>
                                      </p:cBhvr>
                                      <p:to>
                                        <p:strVal val="visible"/>
                                      </p:to>
                                    </p:set>
                                    <p:anim calcmode="lin" valueType="num">
                                      <p:cBhvr>
                                        <p:cTn id="28" dur="2000" fill="hold"/>
                                        <p:tgtEl>
                                          <p:spTgt spid="44041"/>
                                        </p:tgtEl>
                                        <p:attrNameLst>
                                          <p:attrName>ppt_w</p:attrName>
                                        </p:attrNameLst>
                                      </p:cBhvr>
                                      <p:tavLst>
                                        <p:tav tm="0">
                                          <p:val>
                                            <p:fltVal val="0"/>
                                          </p:val>
                                        </p:tav>
                                        <p:tav tm="100000">
                                          <p:val>
                                            <p:strVal val="#ppt_w"/>
                                          </p:val>
                                        </p:tav>
                                      </p:tavLst>
                                    </p:anim>
                                    <p:anim calcmode="lin" valueType="num">
                                      <p:cBhvr>
                                        <p:cTn id="29" dur="2000" fill="hold"/>
                                        <p:tgtEl>
                                          <p:spTgt spid="44041"/>
                                        </p:tgtEl>
                                        <p:attrNameLst>
                                          <p:attrName>ppt_h</p:attrName>
                                        </p:attrNameLst>
                                      </p:cBhvr>
                                      <p:tavLst>
                                        <p:tav tm="0">
                                          <p:val>
                                            <p:fltVal val="0"/>
                                          </p:val>
                                        </p:tav>
                                        <p:tav tm="100000">
                                          <p:val>
                                            <p:strVal val="#ppt_h"/>
                                          </p:val>
                                        </p:tav>
                                      </p:tavLst>
                                    </p:anim>
                                  </p:childTnLst>
                                </p:cTn>
                              </p:par>
                            </p:childTnLst>
                          </p:cTn>
                        </p:par>
                        <p:par>
                          <p:cTn id="30" fill="hold" nodeType="afterGroup">
                            <p:stCondLst>
                              <p:cond delay="20200"/>
                            </p:stCondLst>
                            <p:childTnLst>
                              <p:par>
                                <p:cTn id="31" presetID="22" presetClass="entr" presetSubtype="4" fill="hold" grpId="0" nodeType="afterEffect">
                                  <p:stCondLst>
                                    <p:cond delay="0"/>
                                  </p:stCondLst>
                                  <p:childTnLst>
                                    <p:set>
                                      <p:cBhvr>
                                        <p:cTn id="32" dur="1" fill="hold">
                                          <p:stCondLst>
                                            <p:cond delay="0"/>
                                          </p:stCondLst>
                                        </p:cTn>
                                        <p:tgtEl>
                                          <p:spTgt spid="44042"/>
                                        </p:tgtEl>
                                        <p:attrNameLst>
                                          <p:attrName>style.visibility</p:attrName>
                                        </p:attrNameLst>
                                      </p:cBhvr>
                                      <p:to>
                                        <p:strVal val="visible"/>
                                      </p:to>
                                    </p:set>
                                    <p:animEffect transition="in" filter="wipe(down)">
                                      <p:cBhvr>
                                        <p:cTn id="33" dur="2000"/>
                                        <p:tgtEl>
                                          <p:spTgt spid="44042"/>
                                        </p:tgtEl>
                                      </p:cBhvr>
                                    </p:animEffect>
                                  </p:childTnLst>
                                </p:cTn>
                              </p:par>
                            </p:childTnLst>
                          </p:cTn>
                        </p:par>
                        <p:par>
                          <p:cTn id="34" fill="hold" nodeType="afterGroup">
                            <p:stCondLst>
                              <p:cond delay="222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44043"/>
                                        </p:tgtEl>
                                        <p:attrNameLst>
                                          <p:attrName>style.visibility</p:attrName>
                                        </p:attrNameLst>
                                      </p:cBhvr>
                                      <p:to>
                                        <p:strVal val="visible"/>
                                      </p:to>
                                    </p:set>
                                    <p:animEffect transition="in" filter="fade">
                                      <p:cBhvr>
                                        <p:cTn id="37" dur="2000"/>
                                        <p:tgtEl>
                                          <p:spTgt spid="44043"/>
                                        </p:tgtEl>
                                      </p:cBhvr>
                                    </p:animEffect>
                                    <p:anim calcmode="lin" valueType="num">
                                      <p:cBhvr>
                                        <p:cTn id="38" dur="2000" fill="hold"/>
                                        <p:tgtEl>
                                          <p:spTgt spid="44043"/>
                                        </p:tgtEl>
                                        <p:attrNameLst>
                                          <p:attrName>ppt_x</p:attrName>
                                        </p:attrNameLst>
                                      </p:cBhvr>
                                      <p:tavLst>
                                        <p:tav tm="0">
                                          <p:val>
                                            <p:strVal val="#ppt_x-.1"/>
                                          </p:val>
                                        </p:tav>
                                        <p:tav tm="100000">
                                          <p:val>
                                            <p:strVal val="#ppt_x"/>
                                          </p:val>
                                        </p:tav>
                                      </p:tavLst>
                                    </p:anim>
                                    <p:anim calcmode="lin" valueType="num">
                                      <p:cBhvr>
                                        <p:cTn id="39" dur="2000" fill="hold"/>
                                        <p:tgtEl>
                                          <p:spTgt spid="44043"/>
                                        </p:tgtEl>
                                        <p:attrNameLst>
                                          <p:attrName>ppt_y</p:attrName>
                                        </p:attrNameLst>
                                      </p:cBhvr>
                                      <p:tavLst>
                                        <p:tav tm="0">
                                          <p:val>
                                            <p:strVal val="#ppt_y"/>
                                          </p:val>
                                        </p:tav>
                                        <p:tav tm="100000">
                                          <p:val>
                                            <p:strVal val="#ppt_y"/>
                                          </p:val>
                                        </p:tav>
                                      </p:tavLst>
                                    </p:anim>
                                  </p:childTnLst>
                                </p:cTn>
                              </p:par>
                            </p:childTnLst>
                          </p:cTn>
                        </p:par>
                        <p:par>
                          <p:cTn id="40" fill="hold" nodeType="afterGroup">
                            <p:stCondLst>
                              <p:cond delay="27800"/>
                            </p:stCondLst>
                            <p:childTnLst>
                              <p:par>
                                <p:cTn id="41" presetID="23" presetClass="entr" presetSubtype="16" repeatCount="indefinite" fill="hold" grpId="0" nodeType="afterEffect">
                                  <p:stCondLst>
                                    <p:cond delay="0"/>
                                  </p:stCondLst>
                                  <p:childTnLst>
                                    <p:set>
                                      <p:cBhvr>
                                        <p:cTn id="42" dur="1" fill="hold">
                                          <p:stCondLst>
                                            <p:cond delay="0"/>
                                          </p:stCondLst>
                                        </p:cTn>
                                        <p:tgtEl>
                                          <p:spTgt spid="44044"/>
                                        </p:tgtEl>
                                        <p:attrNameLst>
                                          <p:attrName>style.visibility</p:attrName>
                                        </p:attrNameLst>
                                      </p:cBhvr>
                                      <p:to>
                                        <p:strVal val="visible"/>
                                      </p:to>
                                    </p:set>
                                    <p:anim calcmode="lin" valueType="num">
                                      <p:cBhvr>
                                        <p:cTn id="43" dur="2000" fill="hold"/>
                                        <p:tgtEl>
                                          <p:spTgt spid="44044"/>
                                        </p:tgtEl>
                                        <p:attrNameLst>
                                          <p:attrName>ppt_w</p:attrName>
                                        </p:attrNameLst>
                                      </p:cBhvr>
                                      <p:tavLst>
                                        <p:tav tm="0">
                                          <p:val>
                                            <p:fltVal val="0"/>
                                          </p:val>
                                        </p:tav>
                                        <p:tav tm="100000">
                                          <p:val>
                                            <p:strVal val="#ppt_w"/>
                                          </p:val>
                                        </p:tav>
                                      </p:tavLst>
                                    </p:anim>
                                    <p:anim calcmode="lin" valueType="num">
                                      <p:cBhvr>
                                        <p:cTn id="44" dur="2000" fill="hold"/>
                                        <p:tgtEl>
                                          <p:spTgt spid="44044"/>
                                        </p:tgtEl>
                                        <p:attrNameLst>
                                          <p:attrName>ppt_h</p:attrName>
                                        </p:attrNameLst>
                                      </p:cBhvr>
                                      <p:tavLst>
                                        <p:tav tm="0">
                                          <p:val>
                                            <p:fltVal val="0"/>
                                          </p:val>
                                        </p:tav>
                                        <p:tav tm="100000">
                                          <p:val>
                                            <p:strVal val="#ppt_h"/>
                                          </p:val>
                                        </p:tav>
                                      </p:tavLst>
                                    </p:anim>
                                  </p:childTnLst>
                                </p:cTn>
                              </p:par>
                            </p:childTnLst>
                          </p:cTn>
                        </p:par>
                        <p:par>
                          <p:cTn id="45" fill="hold" nodeType="afterGroup">
                            <p:stCondLst>
                              <p:cond delay="29800"/>
                            </p:stCondLst>
                            <p:childTnLst>
                              <p:par>
                                <p:cTn id="46" presetID="22" presetClass="entr" presetSubtype="4" fill="hold" grpId="0" nodeType="afterEffect">
                                  <p:stCondLst>
                                    <p:cond delay="0"/>
                                  </p:stCondLst>
                                  <p:childTnLst>
                                    <p:set>
                                      <p:cBhvr>
                                        <p:cTn id="47" dur="1" fill="hold">
                                          <p:stCondLst>
                                            <p:cond delay="0"/>
                                          </p:stCondLst>
                                        </p:cTn>
                                        <p:tgtEl>
                                          <p:spTgt spid="44045"/>
                                        </p:tgtEl>
                                        <p:attrNameLst>
                                          <p:attrName>style.visibility</p:attrName>
                                        </p:attrNameLst>
                                      </p:cBhvr>
                                      <p:to>
                                        <p:strVal val="visible"/>
                                      </p:to>
                                    </p:set>
                                    <p:animEffect transition="in" filter="wipe(down)">
                                      <p:cBhvr>
                                        <p:cTn id="48" dur="2000"/>
                                        <p:tgtEl>
                                          <p:spTgt spid="440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6" grpId="0" animBg="1"/>
      <p:bldP spid="44037" grpId="0" animBg="1"/>
      <p:bldP spid="44038" grpId="0" animBg="1"/>
      <p:bldP spid="44040" grpId="0" animBg="1"/>
      <p:bldP spid="44041" grpId="0" animBg="1"/>
      <p:bldP spid="44042" grpId="0" animBg="1"/>
      <p:bldP spid="44043" grpId="0" animBg="1"/>
      <p:bldP spid="44044" grpId="0" animBg="1"/>
      <p:bldP spid="4404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457200" y="1196975"/>
            <a:ext cx="8229600" cy="4899025"/>
          </a:xfrm>
        </p:spPr>
        <p:txBody>
          <a:bodyPr/>
          <a:lstStyle/>
          <a:p>
            <a:pPr algn="just">
              <a:lnSpc>
                <a:spcPct val="80000"/>
              </a:lnSpc>
              <a:buClr>
                <a:srgbClr val="CCFF33"/>
              </a:buClr>
            </a:pPr>
            <a:r>
              <a:rPr lang="uz-Cyrl-UZ" sz="2000" b="1">
                <a:solidFill>
                  <a:srgbClr val="CCFF33"/>
                </a:solidFill>
                <a:effectLst/>
                <a:latin typeface="Times New Roman" pitchFamily="18" charset="0"/>
              </a:rPr>
              <a:t>1076 йилда Салжуқий ҳукмдор Маликшоҳ (1072-1092 йй) ўз таштдори Ануштегинни Хоразмга ҳоким этиб тайинлаган эди</a:t>
            </a:r>
            <a:r>
              <a:rPr lang="ru-RU" sz="2000" b="1">
                <a:solidFill>
                  <a:srgbClr val="CCFF33"/>
                </a:solidFill>
                <a:effectLst/>
                <a:latin typeface="Times New Roman" pitchFamily="18" charset="0"/>
              </a:rPr>
              <a:t>;</a:t>
            </a:r>
          </a:p>
          <a:p>
            <a:pPr algn="just">
              <a:lnSpc>
                <a:spcPct val="80000"/>
              </a:lnSpc>
              <a:buClr>
                <a:srgbClr val="CCFF33"/>
              </a:buClr>
            </a:pPr>
            <a:r>
              <a:rPr lang="uz-Cyrl-UZ" sz="2000" b="1">
                <a:solidFill>
                  <a:srgbClr val="CCFF33"/>
                </a:solidFill>
                <a:effectLst/>
                <a:latin typeface="Times New Roman" pitchFamily="18" charset="0"/>
              </a:rPr>
              <a:t>Ануштегиннинг набираси Отсиз (1127-1156 йй) Хоразмни мустақил давлатга айлантириш учун қаттиқ кураш олиб борган бўлса-да, фақатгина сўнгги буюк салжуқий ҳукмдор Султон Санжар (1118-1157 йй) вафотидан кейин Хоразм мустақил давлатга айланди</a:t>
            </a:r>
            <a:r>
              <a:rPr lang="ru-RU" sz="2000" b="1">
                <a:solidFill>
                  <a:srgbClr val="CCFF33"/>
                </a:solidFill>
                <a:effectLst/>
                <a:latin typeface="Times New Roman" pitchFamily="18" charset="0"/>
              </a:rPr>
              <a:t>;</a:t>
            </a:r>
          </a:p>
          <a:p>
            <a:pPr algn="just">
              <a:lnSpc>
                <a:spcPct val="80000"/>
              </a:lnSpc>
              <a:buClr>
                <a:srgbClr val="CCFF33"/>
              </a:buClr>
            </a:pPr>
            <a:r>
              <a:rPr lang="ru-RU" sz="2000" b="1">
                <a:solidFill>
                  <a:srgbClr val="CCFF33"/>
                </a:solidFill>
                <a:effectLst/>
                <a:latin typeface="Times New Roman" pitchFamily="18" charset="0"/>
              </a:rPr>
              <a:t>Эларслон (1156-1172 йй.), Такаш (1172-1200 йй.) ҳукмронлиги даврида Хоразм анча кучайди. Хуросон, Эрон, Ироқ ва Кичиқ Осиёнинг катта қисми Хоразмга бўйсундирилди;</a:t>
            </a:r>
          </a:p>
          <a:p>
            <a:pPr algn="just">
              <a:lnSpc>
                <a:spcPct val="80000"/>
              </a:lnSpc>
              <a:buClr>
                <a:srgbClr val="CCFF33"/>
              </a:buClr>
            </a:pPr>
            <a:r>
              <a:rPr lang="ru-RU" sz="2000" b="1">
                <a:solidFill>
                  <a:srgbClr val="CCFF33"/>
                </a:solidFill>
                <a:effectLst/>
                <a:latin typeface="Times New Roman" pitchFamily="18" charset="0"/>
              </a:rPr>
              <a:t>Султон Муҳаммад (1200-1221 йй.) XIII аср бошларида Мовароуннаҳрни ҳам қўлга киритиб, Қорахонийлар сулоласига бутунлай барҳам берди;</a:t>
            </a:r>
          </a:p>
          <a:p>
            <a:pPr algn="just">
              <a:lnSpc>
                <a:spcPct val="80000"/>
              </a:lnSpc>
              <a:buClr>
                <a:srgbClr val="CCFF33"/>
              </a:buClr>
            </a:pPr>
            <a:r>
              <a:rPr lang="ru-RU" sz="2000" b="1">
                <a:solidFill>
                  <a:srgbClr val="CCFF33"/>
                </a:solidFill>
                <a:effectLst/>
                <a:latin typeface="Times New Roman" pitchFamily="18" charset="0"/>
              </a:rPr>
              <a:t>Хоразмшоҳ Ануштегинийлар давлати 1219-1221 йилларда мўғулларнинг Мовароуннаҳрга уюштирилган ҳарбий истилолари туфайли тугатилди;</a:t>
            </a:r>
          </a:p>
          <a:p>
            <a:pPr algn="just">
              <a:lnSpc>
                <a:spcPct val="80000"/>
              </a:lnSpc>
              <a:buClr>
                <a:srgbClr val="CCFF33"/>
              </a:buClr>
            </a:pPr>
            <a:r>
              <a:rPr lang="ru-RU" sz="2000" b="1">
                <a:solidFill>
                  <a:srgbClr val="CCFF33"/>
                </a:solidFill>
                <a:effectLst/>
                <a:latin typeface="Times New Roman" pitchFamily="18" charset="0"/>
              </a:rPr>
              <a:t>Б</a:t>
            </a:r>
            <a:r>
              <a:rPr lang="uz-Cyrl-UZ" sz="2000" b="1">
                <a:solidFill>
                  <a:srgbClr val="CCFF33"/>
                </a:solidFill>
                <a:effectLst/>
                <a:latin typeface="Times New Roman" pitchFamily="18" charset="0"/>
              </a:rPr>
              <a:t>уюк Хоразмшоҳ</a:t>
            </a:r>
            <a:r>
              <a:rPr lang="ru-RU" sz="2000" b="1">
                <a:solidFill>
                  <a:srgbClr val="CCFF33"/>
                </a:solidFill>
                <a:effectLst/>
                <a:latin typeface="Times New Roman" pitchFamily="18" charset="0"/>
              </a:rPr>
              <a:t>лар -</a:t>
            </a:r>
            <a:r>
              <a:rPr lang="uz-Cyrl-UZ" sz="2000" b="1">
                <a:solidFill>
                  <a:srgbClr val="CCFF33"/>
                </a:solidFill>
                <a:effectLst/>
                <a:latin typeface="Times New Roman" pitchFamily="18" charset="0"/>
              </a:rPr>
              <a:t> ануштегинийлар </a:t>
            </a:r>
            <a:r>
              <a:rPr lang="ru-RU" sz="2000" b="1">
                <a:solidFill>
                  <a:srgbClr val="CCFF33"/>
                </a:solidFill>
                <a:effectLst/>
                <a:latin typeface="Times New Roman" pitchFamily="18" charset="0"/>
              </a:rPr>
              <a:t>сулоласи</a:t>
            </a:r>
            <a:r>
              <a:rPr lang="uz-Cyrl-UZ" sz="2000" b="1">
                <a:solidFill>
                  <a:srgbClr val="CCFF33"/>
                </a:solidFill>
                <a:effectLst/>
                <a:latin typeface="Times New Roman" pitchFamily="18" charset="0"/>
              </a:rPr>
              <a:t> 1097-1231</a:t>
            </a:r>
            <a:r>
              <a:rPr lang="ru-RU" sz="2000" b="1">
                <a:solidFill>
                  <a:srgbClr val="CCFF33"/>
                </a:solidFill>
                <a:effectLst/>
                <a:latin typeface="Times New Roman" pitchFamily="18" charset="0"/>
              </a:rPr>
              <a:t> йилларни ўз ичига олади.</a:t>
            </a:r>
          </a:p>
          <a:p>
            <a:pPr>
              <a:lnSpc>
                <a:spcPct val="80000"/>
              </a:lnSpc>
              <a:buFont typeface="Wingdings" pitchFamily="2" charset="2"/>
              <a:buNone/>
            </a:pPr>
            <a:endParaRPr lang="ru-RU" sz="2000" b="1">
              <a:solidFill>
                <a:srgbClr val="CCFF33"/>
              </a:solidFill>
              <a:effectLst/>
            </a:endParaRPr>
          </a:p>
        </p:txBody>
      </p:sp>
      <p:sp>
        <p:nvSpPr>
          <p:cNvPr id="45060" name="WordArt 4" descr="Фиолетовый узор"/>
          <p:cNvSpPr>
            <a:spLocks noChangeArrowheads="1" noChangeShapeType="1" noTextEdit="1"/>
          </p:cNvSpPr>
          <p:nvPr/>
        </p:nvSpPr>
        <p:spPr bwMode="auto">
          <a:xfrm>
            <a:off x="395288" y="44450"/>
            <a:ext cx="8429625" cy="1008063"/>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r>
              <a:rPr lang="ru-RU" sz="3600" kern="10">
                <a:ln w="9525">
                  <a:solidFill>
                    <a:srgbClr val="0000FF"/>
                  </a:solidFill>
                  <a:round/>
                  <a:headEnd/>
                  <a:tailEnd/>
                </a:ln>
                <a:blipFill dpi="0" rotWithShape="1">
                  <a:blip r:embed="rId2"/>
                  <a:srcRect/>
                  <a:tile tx="0" ty="0" sx="100000" sy="100000" flip="none" algn="tl"/>
                </a:blipFill>
                <a:latin typeface="Times New Roman"/>
                <a:cs typeface="Times New Roman"/>
              </a:rPr>
              <a:t>Хоразмшоҳлар - Ануштегинлар давлати</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grpId="0" nodeType="afterEffect">
                                  <p:stCondLst>
                                    <p:cond delay="0"/>
                                  </p:stCondLst>
                                  <p:childTnLst>
                                    <p:set>
                                      <p:cBhvr>
                                        <p:cTn id="6" dur="1" fill="hold">
                                          <p:stCondLst>
                                            <p:cond delay="0"/>
                                          </p:stCondLst>
                                        </p:cTn>
                                        <p:tgtEl>
                                          <p:spTgt spid="45060"/>
                                        </p:tgtEl>
                                        <p:attrNameLst>
                                          <p:attrName>style.visibility</p:attrName>
                                        </p:attrNameLst>
                                      </p:cBhvr>
                                      <p:to>
                                        <p:strVal val="visible"/>
                                      </p:to>
                                    </p:set>
                                    <p:anim calcmode="lin" valueType="num">
                                      <p:cBhvr additive="base">
                                        <p:cTn id="7" dur="2000" fill="hold"/>
                                        <p:tgtEl>
                                          <p:spTgt spid="45060"/>
                                        </p:tgtEl>
                                        <p:attrNameLst>
                                          <p:attrName>ppt_x</p:attrName>
                                        </p:attrNameLst>
                                      </p:cBhvr>
                                      <p:tavLst>
                                        <p:tav tm="0">
                                          <p:val>
                                            <p:strVal val="#ppt_x"/>
                                          </p:val>
                                        </p:tav>
                                        <p:tav tm="100000">
                                          <p:val>
                                            <p:strVal val="#ppt_x"/>
                                          </p:val>
                                        </p:tav>
                                      </p:tavLst>
                                    </p:anim>
                                    <p:anim calcmode="lin" valueType="num">
                                      <p:cBhvr additive="base">
                                        <p:cTn id="8" dur="2000" fill="hold"/>
                                        <p:tgtEl>
                                          <p:spTgt spid="4506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nodeType="clickEffect">
                                  <p:stCondLst>
                                    <p:cond delay="0"/>
                                  </p:stCondLst>
                                  <p:childTnLst>
                                    <p:set>
                                      <p:cBhvr>
                                        <p:cTn id="12" dur="1" fill="hold">
                                          <p:stCondLst>
                                            <p:cond delay="0"/>
                                          </p:stCondLst>
                                        </p:cTn>
                                        <p:tgtEl>
                                          <p:spTgt spid="45059">
                                            <p:txEl>
                                              <p:pRg st="0" end="0"/>
                                            </p:txEl>
                                          </p:spTgt>
                                        </p:tgtEl>
                                        <p:attrNameLst>
                                          <p:attrName>style.visibility</p:attrName>
                                        </p:attrNameLst>
                                      </p:cBhvr>
                                      <p:to>
                                        <p:strVal val="visible"/>
                                      </p:to>
                                    </p:set>
                                    <p:animEffect transition="in" filter="fade">
                                      <p:cBhvr>
                                        <p:cTn id="13" dur="1000"/>
                                        <p:tgtEl>
                                          <p:spTgt spid="45059">
                                            <p:txEl>
                                              <p:pRg st="0" end="0"/>
                                            </p:txEl>
                                          </p:spTgt>
                                        </p:tgtEl>
                                      </p:cBhvr>
                                    </p:animEffect>
                                    <p:anim calcmode="lin" valueType="num">
                                      <p:cBhvr>
                                        <p:cTn id="14" dur="1000" fill="hold"/>
                                        <p:tgtEl>
                                          <p:spTgt spid="45059">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4505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nodeType="clickEffect">
                                  <p:stCondLst>
                                    <p:cond delay="0"/>
                                  </p:stCondLst>
                                  <p:childTnLst>
                                    <p:set>
                                      <p:cBhvr>
                                        <p:cTn id="19" dur="1" fill="hold">
                                          <p:stCondLst>
                                            <p:cond delay="0"/>
                                          </p:stCondLst>
                                        </p:cTn>
                                        <p:tgtEl>
                                          <p:spTgt spid="45059">
                                            <p:txEl>
                                              <p:pRg st="1" end="1"/>
                                            </p:txEl>
                                          </p:spTgt>
                                        </p:tgtEl>
                                        <p:attrNameLst>
                                          <p:attrName>style.visibility</p:attrName>
                                        </p:attrNameLst>
                                      </p:cBhvr>
                                      <p:to>
                                        <p:strVal val="visible"/>
                                      </p:to>
                                    </p:set>
                                    <p:animEffect transition="in" filter="fade">
                                      <p:cBhvr>
                                        <p:cTn id="20" dur="1000"/>
                                        <p:tgtEl>
                                          <p:spTgt spid="45059">
                                            <p:txEl>
                                              <p:pRg st="1" end="1"/>
                                            </p:txEl>
                                          </p:spTgt>
                                        </p:tgtEl>
                                      </p:cBhvr>
                                    </p:animEffect>
                                    <p:anim calcmode="lin" valueType="num">
                                      <p:cBhvr>
                                        <p:cTn id="21" dur="1000" fill="hold"/>
                                        <p:tgtEl>
                                          <p:spTgt spid="45059">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4505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entr" presetSubtype="0" fill="hold" nodeType="clickEffect">
                                  <p:stCondLst>
                                    <p:cond delay="0"/>
                                  </p:stCondLst>
                                  <p:childTnLst>
                                    <p:set>
                                      <p:cBhvr>
                                        <p:cTn id="26" dur="1" fill="hold">
                                          <p:stCondLst>
                                            <p:cond delay="0"/>
                                          </p:stCondLst>
                                        </p:cTn>
                                        <p:tgtEl>
                                          <p:spTgt spid="45059">
                                            <p:txEl>
                                              <p:pRg st="2" end="2"/>
                                            </p:txEl>
                                          </p:spTgt>
                                        </p:tgtEl>
                                        <p:attrNameLst>
                                          <p:attrName>style.visibility</p:attrName>
                                        </p:attrNameLst>
                                      </p:cBhvr>
                                      <p:to>
                                        <p:strVal val="visible"/>
                                      </p:to>
                                    </p:set>
                                    <p:animEffect transition="in" filter="fade">
                                      <p:cBhvr>
                                        <p:cTn id="27" dur="1000"/>
                                        <p:tgtEl>
                                          <p:spTgt spid="45059">
                                            <p:txEl>
                                              <p:pRg st="2" end="2"/>
                                            </p:txEl>
                                          </p:spTgt>
                                        </p:tgtEl>
                                      </p:cBhvr>
                                    </p:animEffect>
                                    <p:anim calcmode="lin" valueType="num">
                                      <p:cBhvr>
                                        <p:cTn id="28" dur="1000" fill="hold"/>
                                        <p:tgtEl>
                                          <p:spTgt spid="45059">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4505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2" presetClass="entr" presetSubtype="0" fill="hold" nodeType="clickEffect">
                                  <p:stCondLst>
                                    <p:cond delay="0"/>
                                  </p:stCondLst>
                                  <p:childTnLst>
                                    <p:set>
                                      <p:cBhvr>
                                        <p:cTn id="33" dur="1" fill="hold">
                                          <p:stCondLst>
                                            <p:cond delay="0"/>
                                          </p:stCondLst>
                                        </p:cTn>
                                        <p:tgtEl>
                                          <p:spTgt spid="45059">
                                            <p:txEl>
                                              <p:pRg st="3" end="3"/>
                                            </p:txEl>
                                          </p:spTgt>
                                        </p:tgtEl>
                                        <p:attrNameLst>
                                          <p:attrName>style.visibility</p:attrName>
                                        </p:attrNameLst>
                                      </p:cBhvr>
                                      <p:to>
                                        <p:strVal val="visible"/>
                                      </p:to>
                                    </p:set>
                                    <p:animEffect transition="in" filter="fade">
                                      <p:cBhvr>
                                        <p:cTn id="34" dur="1000"/>
                                        <p:tgtEl>
                                          <p:spTgt spid="45059">
                                            <p:txEl>
                                              <p:pRg st="3" end="3"/>
                                            </p:txEl>
                                          </p:spTgt>
                                        </p:tgtEl>
                                      </p:cBhvr>
                                    </p:animEffect>
                                    <p:anim calcmode="lin" valueType="num">
                                      <p:cBhvr>
                                        <p:cTn id="35" dur="1000" fill="hold"/>
                                        <p:tgtEl>
                                          <p:spTgt spid="45059">
                                            <p:txEl>
                                              <p:pRg st="3" end="3"/>
                                            </p:txEl>
                                          </p:spTgt>
                                        </p:tgtEl>
                                        <p:attrNameLst>
                                          <p:attrName>ppt_x</p:attrName>
                                        </p:attrNameLst>
                                      </p:cBhvr>
                                      <p:tavLst>
                                        <p:tav tm="0">
                                          <p:val>
                                            <p:strVal val="#ppt_x"/>
                                          </p:val>
                                        </p:tav>
                                        <p:tav tm="100000">
                                          <p:val>
                                            <p:strVal val="#ppt_x"/>
                                          </p:val>
                                        </p:tav>
                                      </p:tavLst>
                                    </p:anim>
                                    <p:anim calcmode="lin" valueType="num">
                                      <p:cBhvr>
                                        <p:cTn id="36" dur="1000" fill="hold"/>
                                        <p:tgtEl>
                                          <p:spTgt spid="4505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2" presetClass="entr" presetSubtype="0" fill="hold" nodeType="clickEffect">
                                  <p:stCondLst>
                                    <p:cond delay="0"/>
                                  </p:stCondLst>
                                  <p:childTnLst>
                                    <p:set>
                                      <p:cBhvr>
                                        <p:cTn id="40" dur="1" fill="hold">
                                          <p:stCondLst>
                                            <p:cond delay="0"/>
                                          </p:stCondLst>
                                        </p:cTn>
                                        <p:tgtEl>
                                          <p:spTgt spid="45059">
                                            <p:txEl>
                                              <p:pRg st="4" end="4"/>
                                            </p:txEl>
                                          </p:spTgt>
                                        </p:tgtEl>
                                        <p:attrNameLst>
                                          <p:attrName>style.visibility</p:attrName>
                                        </p:attrNameLst>
                                      </p:cBhvr>
                                      <p:to>
                                        <p:strVal val="visible"/>
                                      </p:to>
                                    </p:set>
                                    <p:animEffect transition="in" filter="fade">
                                      <p:cBhvr>
                                        <p:cTn id="41" dur="1000"/>
                                        <p:tgtEl>
                                          <p:spTgt spid="45059">
                                            <p:txEl>
                                              <p:pRg st="4" end="4"/>
                                            </p:txEl>
                                          </p:spTgt>
                                        </p:tgtEl>
                                      </p:cBhvr>
                                    </p:animEffect>
                                    <p:anim calcmode="lin" valueType="num">
                                      <p:cBhvr>
                                        <p:cTn id="42" dur="1000" fill="hold"/>
                                        <p:tgtEl>
                                          <p:spTgt spid="45059">
                                            <p:txEl>
                                              <p:pRg st="4" end="4"/>
                                            </p:txEl>
                                          </p:spTgt>
                                        </p:tgtEl>
                                        <p:attrNameLst>
                                          <p:attrName>ppt_x</p:attrName>
                                        </p:attrNameLst>
                                      </p:cBhvr>
                                      <p:tavLst>
                                        <p:tav tm="0">
                                          <p:val>
                                            <p:strVal val="#ppt_x"/>
                                          </p:val>
                                        </p:tav>
                                        <p:tav tm="100000">
                                          <p:val>
                                            <p:strVal val="#ppt_x"/>
                                          </p:val>
                                        </p:tav>
                                      </p:tavLst>
                                    </p:anim>
                                    <p:anim calcmode="lin" valueType="num">
                                      <p:cBhvr>
                                        <p:cTn id="43" dur="1000" fill="hold"/>
                                        <p:tgtEl>
                                          <p:spTgt spid="4505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42" presetClass="entr" presetSubtype="0" fill="hold" nodeType="clickEffect">
                                  <p:stCondLst>
                                    <p:cond delay="0"/>
                                  </p:stCondLst>
                                  <p:childTnLst>
                                    <p:set>
                                      <p:cBhvr>
                                        <p:cTn id="47" dur="1" fill="hold">
                                          <p:stCondLst>
                                            <p:cond delay="0"/>
                                          </p:stCondLst>
                                        </p:cTn>
                                        <p:tgtEl>
                                          <p:spTgt spid="45059">
                                            <p:txEl>
                                              <p:pRg st="5" end="5"/>
                                            </p:txEl>
                                          </p:spTgt>
                                        </p:tgtEl>
                                        <p:attrNameLst>
                                          <p:attrName>style.visibility</p:attrName>
                                        </p:attrNameLst>
                                      </p:cBhvr>
                                      <p:to>
                                        <p:strVal val="visible"/>
                                      </p:to>
                                    </p:set>
                                    <p:animEffect transition="in" filter="fade">
                                      <p:cBhvr>
                                        <p:cTn id="48" dur="1000"/>
                                        <p:tgtEl>
                                          <p:spTgt spid="45059">
                                            <p:txEl>
                                              <p:pRg st="5" end="5"/>
                                            </p:txEl>
                                          </p:spTgt>
                                        </p:tgtEl>
                                      </p:cBhvr>
                                    </p:animEffect>
                                    <p:anim calcmode="lin" valueType="num">
                                      <p:cBhvr>
                                        <p:cTn id="49" dur="1000" fill="hold"/>
                                        <p:tgtEl>
                                          <p:spTgt spid="45059">
                                            <p:txEl>
                                              <p:pRg st="5" end="5"/>
                                            </p:txEl>
                                          </p:spTgt>
                                        </p:tgtEl>
                                        <p:attrNameLst>
                                          <p:attrName>ppt_x</p:attrName>
                                        </p:attrNameLst>
                                      </p:cBhvr>
                                      <p:tavLst>
                                        <p:tav tm="0">
                                          <p:val>
                                            <p:strVal val="#ppt_x"/>
                                          </p:val>
                                        </p:tav>
                                        <p:tav tm="100000">
                                          <p:val>
                                            <p:strVal val="#ppt_x"/>
                                          </p:val>
                                        </p:tav>
                                      </p:tavLst>
                                    </p:anim>
                                    <p:anim calcmode="lin" valueType="num">
                                      <p:cBhvr>
                                        <p:cTn id="50" dur="1000" fill="hold"/>
                                        <p:tgtEl>
                                          <p:spTgt spid="45059">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AutoShape 4"/>
          <p:cNvSpPr>
            <a:spLocks noChangeArrowheads="1"/>
          </p:cNvSpPr>
          <p:nvPr/>
        </p:nvSpPr>
        <p:spPr bwMode="auto">
          <a:xfrm>
            <a:off x="323850" y="44450"/>
            <a:ext cx="8640763" cy="720725"/>
          </a:xfrm>
          <a:prstGeom prst="roundRect">
            <a:avLst>
              <a:gd name="adj" fmla="val 16667"/>
            </a:avLst>
          </a:prstGeom>
          <a:gradFill rotWithShape="1">
            <a:gsLst>
              <a:gs pos="0">
                <a:srgbClr val="FFF200"/>
              </a:gs>
              <a:gs pos="45000">
                <a:srgbClr val="FF7A00"/>
              </a:gs>
              <a:gs pos="70000">
                <a:srgbClr val="FF0300"/>
              </a:gs>
              <a:gs pos="100000">
                <a:srgbClr val="4D0808"/>
              </a:gs>
            </a:gsLst>
            <a:lin ang="5400000" scaled="1"/>
          </a:gradFill>
          <a:ln w="76200" cmpd="tri">
            <a:solidFill>
              <a:srgbClr val="0000CC"/>
            </a:solidFill>
            <a:round/>
            <a:headEnd/>
            <a:tailEnd/>
          </a:ln>
        </p:spPr>
        <p:txBody>
          <a:bodyPr/>
          <a:lstStyle/>
          <a:p>
            <a:pPr eaLnBrk="1" hangingPunct="1"/>
            <a:r>
              <a:rPr lang="ru-RU" sz="2000"/>
              <a:t>Хоразмшоҳлар даврида давлат бошкаруви – Хоразмшох - олий ҳукмдор</a:t>
            </a:r>
            <a:endParaRPr lang="en-US" sz="2000"/>
          </a:p>
          <a:p>
            <a:pPr algn="l" eaLnBrk="1" hangingPunct="1"/>
            <a:endParaRPr lang="ru-RU" sz="2000">
              <a:effectLst>
                <a:outerShdw blurRad="38100" dist="38100" dir="2700000" algn="tl">
                  <a:srgbClr val="000000"/>
                </a:outerShdw>
              </a:effectLst>
            </a:endParaRPr>
          </a:p>
        </p:txBody>
      </p:sp>
      <p:sp>
        <p:nvSpPr>
          <p:cNvPr id="46085" name="AutoShape 5"/>
          <p:cNvSpPr>
            <a:spLocks noChangeArrowheads="1"/>
          </p:cNvSpPr>
          <p:nvPr/>
        </p:nvSpPr>
        <p:spPr bwMode="auto">
          <a:xfrm rot="-897729">
            <a:off x="98425" y="981075"/>
            <a:ext cx="431800" cy="360363"/>
          </a:xfrm>
          <a:prstGeom prst="curvedRightArrow">
            <a:avLst>
              <a:gd name="adj1" fmla="val 20000"/>
              <a:gd name="adj2" fmla="val 40000"/>
              <a:gd name="adj3" fmla="val 39941"/>
            </a:avLst>
          </a:prstGeom>
          <a:solidFill>
            <a:srgbClr val="FF0000"/>
          </a:solidFill>
          <a:ln w="9525">
            <a:solidFill>
              <a:srgbClr val="000000"/>
            </a:solidFill>
            <a:miter lim="800000"/>
            <a:headEnd/>
            <a:tailEnd/>
          </a:ln>
        </p:spPr>
        <p:txBody>
          <a:bodyPr/>
          <a:lstStyle/>
          <a:p>
            <a:endParaRPr lang="ru-RU"/>
          </a:p>
        </p:txBody>
      </p:sp>
      <p:sp>
        <p:nvSpPr>
          <p:cNvPr id="46086" name="AutoShape 6"/>
          <p:cNvSpPr>
            <a:spLocks noChangeArrowheads="1"/>
          </p:cNvSpPr>
          <p:nvPr/>
        </p:nvSpPr>
        <p:spPr bwMode="auto">
          <a:xfrm>
            <a:off x="684213" y="836613"/>
            <a:ext cx="8208962" cy="792162"/>
          </a:xfrm>
          <a:prstGeom prst="plaque">
            <a:avLst>
              <a:gd name="adj" fmla="val 16667"/>
            </a:avLst>
          </a:prstGeom>
          <a:gradFill rotWithShape="1">
            <a:gsLst>
              <a:gs pos="0">
                <a:srgbClr val="FFF200"/>
              </a:gs>
              <a:gs pos="22500">
                <a:srgbClr val="FF7A00"/>
              </a:gs>
              <a:gs pos="35000">
                <a:srgbClr val="FF0300"/>
              </a:gs>
              <a:gs pos="50000">
                <a:srgbClr val="4D0808"/>
              </a:gs>
              <a:gs pos="65000">
                <a:srgbClr val="FF0300"/>
              </a:gs>
              <a:gs pos="77500">
                <a:srgbClr val="FF7A00"/>
              </a:gs>
              <a:gs pos="100000">
                <a:srgbClr val="FFF200"/>
              </a:gs>
            </a:gsLst>
            <a:lin ang="5400000" scaled="1"/>
          </a:gradFill>
          <a:ln w="38100">
            <a:solidFill>
              <a:srgbClr val="0000CC"/>
            </a:solidFill>
            <a:miter lim="800000"/>
            <a:headEnd/>
            <a:tailEnd/>
          </a:ln>
        </p:spPr>
        <p:txBody>
          <a:bodyPr/>
          <a:lstStyle/>
          <a:p>
            <a:pPr algn="just" eaLnBrk="1" hangingPunct="1">
              <a:lnSpc>
                <a:spcPct val="120000"/>
              </a:lnSpc>
            </a:pPr>
            <a:r>
              <a:rPr lang="ru-RU" sz="1400" b="0"/>
              <a:t>Марказий давлат бошқаруви “ал-мажлис ул олий ал фахри ат-тожи” деб номланган бўлиб, унга вазир раислик қилган. Вазир Хоразмшоҳга бевосита буйсунар ва ҳукмдорнинг бош маслаҳатчиси эди</a:t>
            </a:r>
            <a:r>
              <a:rPr lang="uz-Cyrl-UZ" sz="1400" b="0"/>
              <a:t>.</a:t>
            </a:r>
            <a:endParaRPr lang="ru-RU" sz="1400" b="0">
              <a:solidFill>
                <a:schemeClr val="tx2"/>
              </a:solidFill>
              <a:effectLst>
                <a:outerShdw blurRad="38100" dist="38100" dir="2700000" algn="tl">
                  <a:srgbClr val="000000"/>
                </a:outerShdw>
              </a:effectLst>
            </a:endParaRPr>
          </a:p>
        </p:txBody>
      </p:sp>
      <p:sp>
        <p:nvSpPr>
          <p:cNvPr id="46087" name="AutoShape 7"/>
          <p:cNvSpPr>
            <a:spLocks noChangeArrowheads="1"/>
          </p:cNvSpPr>
          <p:nvPr/>
        </p:nvSpPr>
        <p:spPr bwMode="auto">
          <a:xfrm rot="-897729">
            <a:off x="179388" y="1916113"/>
            <a:ext cx="431800" cy="360362"/>
          </a:xfrm>
          <a:prstGeom prst="curvedRightArrow">
            <a:avLst>
              <a:gd name="adj1" fmla="val 20000"/>
              <a:gd name="adj2" fmla="val 40000"/>
              <a:gd name="adj3" fmla="val 39941"/>
            </a:avLst>
          </a:prstGeom>
          <a:solidFill>
            <a:srgbClr val="FF0000"/>
          </a:solidFill>
          <a:ln w="9525">
            <a:solidFill>
              <a:srgbClr val="000000"/>
            </a:solidFill>
            <a:miter lim="800000"/>
            <a:headEnd/>
            <a:tailEnd/>
          </a:ln>
        </p:spPr>
        <p:txBody>
          <a:bodyPr/>
          <a:lstStyle/>
          <a:p>
            <a:endParaRPr lang="ru-RU"/>
          </a:p>
        </p:txBody>
      </p:sp>
      <p:sp>
        <p:nvSpPr>
          <p:cNvPr id="46089" name="AutoShape 9"/>
          <p:cNvSpPr>
            <a:spLocks noChangeArrowheads="1"/>
          </p:cNvSpPr>
          <p:nvPr/>
        </p:nvSpPr>
        <p:spPr bwMode="auto">
          <a:xfrm>
            <a:off x="684213" y="1700213"/>
            <a:ext cx="8208962" cy="936625"/>
          </a:xfrm>
          <a:prstGeom prst="plaque">
            <a:avLst>
              <a:gd name="adj" fmla="val 16667"/>
            </a:avLst>
          </a:prstGeom>
          <a:gradFill rotWithShape="1">
            <a:gsLst>
              <a:gs pos="0">
                <a:srgbClr val="FFF200"/>
              </a:gs>
              <a:gs pos="22500">
                <a:srgbClr val="FF7A00"/>
              </a:gs>
              <a:gs pos="35000">
                <a:srgbClr val="FF0300"/>
              </a:gs>
              <a:gs pos="50000">
                <a:srgbClr val="4D0808"/>
              </a:gs>
              <a:gs pos="65000">
                <a:srgbClr val="FF0300"/>
              </a:gs>
              <a:gs pos="77500">
                <a:srgbClr val="FF7A00"/>
              </a:gs>
              <a:gs pos="100000">
                <a:srgbClr val="FFF200"/>
              </a:gs>
            </a:gsLst>
            <a:lin ang="5400000" scaled="1"/>
          </a:gradFill>
          <a:ln w="38100">
            <a:solidFill>
              <a:srgbClr val="0000CC"/>
            </a:solidFill>
            <a:miter lim="800000"/>
            <a:headEnd/>
            <a:tailEnd/>
          </a:ln>
        </p:spPr>
        <p:txBody>
          <a:bodyPr/>
          <a:lstStyle/>
          <a:p>
            <a:pPr algn="just" eaLnBrk="1" hangingPunct="1">
              <a:lnSpc>
                <a:spcPct val="120000"/>
              </a:lnSpc>
            </a:pPr>
            <a:r>
              <a:rPr lang="ru-RU" sz="1400" b="0"/>
              <a:t>Вазирлар садр, дастур, хожайи бузург сингари унвонларга эга бўлиб, турк, араб ҳамда форс тилини билиши, маъмурий ишдаги қобилиятлар, сарой одоби сингари билимларга эга бўлишлари шарт бўлган</a:t>
            </a:r>
            <a:r>
              <a:rPr lang="uz-Cyrl-UZ" sz="1400" b="0"/>
              <a:t>.</a:t>
            </a:r>
            <a:endParaRPr lang="ru-RU" sz="1400" b="0"/>
          </a:p>
        </p:txBody>
      </p:sp>
      <p:sp>
        <p:nvSpPr>
          <p:cNvPr id="46090" name="AutoShape 10"/>
          <p:cNvSpPr>
            <a:spLocks noChangeArrowheads="1"/>
          </p:cNvSpPr>
          <p:nvPr/>
        </p:nvSpPr>
        <p:spPr bwMode="auto">
          <a:xfrm>
            <a:off x="684213" y="2708275"/>
            <a:ext cx="8208962" cy="792163"/>
          </a:xfrm>
          <a:prstGeom prst="plaque">
            <a:avLst>
              <a:gd name="adj" fmla="val 16667"/>
            </a:avLst>
          </a:prstGeom>
          <a:gradFill rotWithShape="1">
            <a:gsLst>
              <a:gs pos="0">
                <a:srgbClr val="FFF200"/>
              </a:gs>
              <a:gs pos="22500">
                <a:srgbClr val="FF7A00"/>
              </a:gs>
              <a:gs pos="35000">
                <a:srgbClr val="FF0300"/>
              </a:gs>
              <a:gs pos="50000">
                <a:srgbClr val="4D0808"/>
              </a:gs>
              <a:gs pos="65000">
                <a:srgbClr val="FF0300"/>
              </a:gs>
              <a:gs pos="77500">
                <a:srgbClr val="FF7A00"/>
              </a:gs>
              <a:gs pos="100000">
                <a:srgbClr val="FFF200"/>
              </a:gs>
            </a:gsLst>
            <a:lin ang="5400000" scaled="1"/>
          </a:gradFill>
          <a:ln w="38100">
            <a:solidFill>
              <a:srgbClr val="0000CC"/>
            </a:solidFill>
            <a:miter lim="800000"/>
            <a:headEnd/>
            <a:tailEnd/>
          </a:ln>
        </p:spPr>
        <p:txBody>
          <a:bodyPr/>
          <a:lstStyle/>
          <a:p>
            <a:pPr algn="just" eaLnBrk="1" hangingPunct="1">
              <a:lnSpc>
                <a:spcPct val="120000"/>
              </a:lnSpc>
            </a:pPr>
            <a:r>
              <a:rPr lang="ru-RU" sz="1400" b="0"/>
              <a:t>Х</a:t>
            </a:r>
            <a:r>
              <a:rPr lang="uz-Cyrl-UZ" sz="1400" b="0"/>
              <a:t>о</a:t>
            </a:r>
            <a:r>
              <a:rPr lang="ru-RU" sz="1400" b="0"/>
              <a:t>размшоҳлар давлатининг вазирлари асосан Хоразм, Бухоро, Нишопур, Исфахон, Балх</a:t>
            </a:r>
            <a:r>
              <a:rPr lang="uz-Cyrl-UZ" sz="1400" b="0"/>
              <a:t>, </a:t>
            </a:r>
            <a:r>
              <a:rPr lang="ru-RU" sz="1400" b="0"/>
              <a:t>Ҳиротдан чиққан шахслар бўлган</a:t>
            </a:r>
            <a:r>
              <a:rPr lang="uz-Cyrl-UZ" sz="1400" b="0"/>
              <a:t>.</a:t>
            </a:r>
            <a:endParaRPr lang="ru-RU" sz="1400" b="0"/>
          </a:p>
        </p:txBody>
      </p:sp>
      <p:sp>
        <p:nvSpPr>
          <p:cNvPr id="46091" name="AutoShape 11"/>
          <p:cNvSpPr>
            <a:spLocks noChangeArrowheads="1"/>
          </p:cNvSpPr>
          <p:nvPr/>
        </p:nvSpPr>
        <p:spPr bwMode="auto">
          <a:xfrm rot="-897729">
            <a:off x="179388" y="2852738"/>
            <a:ext cx="431800" cy="360362"/>
          </a:xfrm>
          <a:prstGeom prst="curvedRightArrow">
            <a:avLst>
              <a:gd name="adj1" fmla="val 20000"/>
              <a:gd name="adj2" fmla="val 40000"/>
              <a:gd name="adj3" fmla="val 39941"/>
            </a:avLst>
          </a:prstGeom>
          <a:solidFill>
            <a:srgbClr val="FF0000"/>
          </a:solidFill>
          <a:ln w="9525">
            <a:solidFill>
              <a:srgbClr val="000000"/>
            </a:solidFill>
            <a:miter lim="800000"/>
            <a:headEnd/>
            <a:tailEnd/>
          </a:ln>
        </p:spPr>
        <p:txBody>
          <a:bodyPr/>
          <a:lstStyle/>
          <a:p>
            <a:endParaRPr lang="ru-RU"/>
          </a:p>
        </p:txBody>
      </p:sp>
      <p:sp>
        <p:nvSpPr>
          <p:cNvPr id="46092" name="AutoShape 12"/>
          <p:cNvSpPr>
            <a:spLocks noChangeArrowheads="1"/>
          </p:cNvSpPr>
          <p:nvPr/>
        </p:nvSpPr>
        <p:spPr bwMode="auto">
          <a:xfrm>
            <a:off x="684213" y="3573463"/>
            <a:ext cx="8208962" cy="792162"/>
          </a:xfrm>
          <a:prstGeom prst="plaque">
            <a:avLst>
              <a:gd name="adj" fmla="val 16667"/>
            </a:avLst>
          </a:prstGeom>
          <a:gradFill rotWithShape="1">
            <a:gsLst>
              <a:gs pos="0">
                <a:srgbClr val="FFF200"/>
              </a:gs>
              <a:gs pos="22500">
                <a:srgbClr val="FF7A00"/>
              </a:gs>
              <a:gs pos="35000">
                <a:srgbClr val="FF0300"/>
              </a:gs>
              <a:gs pos="50000">
                <a:srgbClr val="4D0808"/>
              </a:gs>
              <a:gs pos="65000">
                <a:srgbClr val="FF0300"/>
              </a:gs>
              <a:gs pos="77500">
                <a:srgbClr val="FF7A00"/>
              </a:gs>
              <a:gs pos="100000">
                <a:srgbClr val="FFF200"/>
              </a:gs>
            </a:gsLst>
            <a:lin ang="5400000" scaled="1"/>
          </a:gradFill>
          <a:ln w="38100">
            <a:solidFill>
              <a:srgbClr val="0000CC"/>
            </a:solidFill>
            <a:miter lim="800000"/>
            <a:headEnd/>
            <a:tailEnd/>
          </a:ln>
        </p:spPr>
        <p:txBody>
          <a:bodyPr/>
          <a:lstStyle/>
          <a:p>
            <a:pPr algn="just" eaLnBrk="1" hangingPunct="1">
              <a:lnSpc>
                <a:spcPct val="120000"/>
              </a:lnSpc>
            </a:pPr>
            <a:r>
              <a:rPr lang="ru-RU" sz="1400" b="0"/>
              <a:t>Ҳожиб ул-Кабир - ҳукмдор шахси билан боғлиқ масалалар, маросимларнинг назорати билан шуғулланган</a:t>
            </a:r>
            <a:r>
              <a:rPr lang="uz-Cyrl-UZ" sz="1400" b="0"/>
              <a:t>.</a:t>
            </a:r>
            <a:endParaRPr lang="ru-RU" sz="1400" b="0"/>
          </a:p>
        </p:txBody>
      </p:sp>
      <p:sp>
        <p:nvSpPr>
          <p:cNvPr id="46093" name="AutoShape 13"/>
          <p:cNvSpPr>
            <a:spLocks noChangeArrowheads="1"/>
          </p:cNvSpPr>
          <p:nvPr/>
        </p:nvSpPr>
        <p:spPr bwMode="auto">
          <a:xfrm rot="-897729">
            <a:off x="179388" y="3716338"/>
            <a:ext cx="431800" cy="360362"/>
          </a:xfrm>
          <a:prstGeom prst="curvedRightArrow">
            <a:avLst>
              <a:gd name="adj1" fmla="val 20000"/>
              <a:gd name="adj2" fmla="val 40000"/>
              <a:gd name="adj3" fmla="val 39941"/>
            </a:avLst>
          </a:prstGeom>
          <a:solidFill>
            <a:srgbClr val="FF0000"/>
          </a:solidFill>
          <a:ln w="9525">
            <a:solidFill>
              <a:srgbClr val="000000"/>
            </a:solidFill>
            <a:miter lim="800000"/>
            <a:headEnd/>
            <a:tailEnd/>
          </a:ln>
        </p:spPr>
        <p:txBody>
          <a:bodyPr/>
          <a:lstStyle/>
          <a:p>
            <a:endParaRPr lang="ru-RU"/>
          </a:p>
        </p:txBody>
      </p:sp>
      <p:sp>
        <p:nvSpPr>
          <p:cNvPr id="46094" name="AutoShape 14"/>
          <p:cNvSpPr>
            <a:spLocks noChangeArrowheads="1"/>
          </p:cNvSpPr>
          <p:nvPr/>
        </p:nvSpPr>
        <p:spPr bwMode="auto">
          <a:xfrm rot="-897729">
            <a:off x="179388" y="4581525"/>
            <a:ext cx="431800" cy="360363"/>
          </a:xfrm>
          <a:prstGeom prst="curvedRightArrow">
            <a:avLst>
              <a:gd name="adj1" fmla="val 20000"/>
              <a:gd name="adj2" fmla="val 40000"/>
              <a:gd name="adj3" fmla="val 39941"/>
            </a:avLst>
          </a:prstGeom>
          <a:solidFill>
            <a:srgbClr val="FF0000"/>
          </a:solidFill>
          <a:ln w="9525">
            <a:solidFill>
              <a:srgbClr val="000000"/>
            </a:solidFill>
            <a:miter lim="800000"/>
            <a:headEnd/>
            <a:tailEnd/>
          </a:ln>
        </p:spPr>
        <p:txBody>
          <a:bodyPr/>
          <a:lstStyle/>
          <a:p>
            <a:endParaRPr lang="ru-RU"/>
          </a:p>
        </p:txBody>
      </p:sp>
      <p:sp>
        <p:nvSpPr>
          <p:cNvPr id="46095" name="AutoShape 15"/>
          <p:cNvSpPr>
            <a:spLocks noChangeArrowheads="1"/>
          </p:cNvSpPr>
          <p:nvPr/>
        </p:nvSpPr>
        <p:spPr bwMode="auto">
          <a:xfrm>
            <a:off x="684213" y="4437063"/>
            <a:ext cx="8208962" cy="792162"/>
          </a:xfrm>
          <a:prstGeom prst="plaque">
            <a:avLst>
              <a:gd name="adj" fmla="val 16667"/>
            </a:avLst>
          </a:prstGeom>
          <a:gradFill rotWithShape="1">
            <a:gsLst>
              <a:gs pos="0">
                <a:srgbClr val="FFF200"/>
              </a:gs>
              <a:gs pos="22500">
                <a:srgbClr val="FF7A00"/>
              </a:gs>
              <a:gs pos="35000">
                <a:srgbClr val="FF0300"/>
              </a:gs>
              <a:gs pos="50000">
                <a:srgbClr val="4D0808"/>
              </a:gs>
              <a:gs pos="65000">
                <a:srgbClr val="FF0300"/>
              </a:gs>
              <a:gs pos="77500">
                <a:srgbClr val="FF7A00"/>
              </a:gs>
              <a:gs pos="100000">
                <a:srgbClr val="FFF200"/>
              </a:gs>
            </a:gsLst>
            <a:lin ang="5400000" scaled="1"/>
          </a:gradFill>
          <a:ln w="38100">
            <a:solidFill>
              <a:srgbClr val="0000CC"/>
            </a:solidFill>
            <a:miter lim="800000"/>
            <a:headEnd/>
            <a:tailEnd/>
          </a:ln>
        </p:spPr>
        <p:txBody>
          <a:bodyPr/>
          <a:lstStyle/>
          <a:p>
            <a:pPr algn="just" eaLnBrk="1" hangingPunct="1">
              <a:lnSpc>
                <a:spcPct val="120000"/>
              </a:lnSpc>
            </a:pPr>
            <a:r>
              <a:rPr lang="ru-RU" sz="1400" b="0"/>
              <a:t>Устоздор – барча хўжалик ишлари: отхона, ошхона, новвой, сарой хизматкорлари устидан идора ишларини амалга оширган сарой аъёни</a:t>
            </a:r>
            <a:r>
              <a:rPr lang="uz-Cyrl-UZ" sz="1400" b="0"/>
              <a:t>.</a:t>
            </a:r>
            <a:endParaRPr lang="ru-RU" sz="1400" b="0"/>
          </a:p>
        </p:txBody>
      </p:sp>
      <p:sp>
        <p:nvSpPr>
          <p:cNvPr id="46096" name="AutoShape 16"/>
          <p:cNvSpPr>
            <a:spLocks noChangeArrowheads="1"/>
          </p:cNvSpPr>
          <p:nvPr/>
        </p:nvSpPr>
        <p:spPr bwMode="auto">
          <a:xfrm rot="-897729">
            <a:off x="179388" y="5373688"/>
            <a:ext cx="431800" cy="360362"/>
          </a:xfrm>
          <a:prstGeom prst="curvedRightArrow">
            <a:avLst>
              <a:gd name="adj1" fmla="val 20000"/>
              <a:gd name="adj2" fmla="val 40000"/>
              <a:gd name="adj3" fmla="val 39941"/>
            </a:avLst>
          </a:prstGeom>
          <a:solidFill>
            <a:srgbClr val="FF0000"/>
          </a:solidFill>
          <a:ln w="9525">
            <a:solidFill>
              <a:srgbClr val="000000"/>
            </a:solidFill>
            <a:miter lim="800000"/>
            <a:headEnd/>
            <a:tailEnd/>
          </a:ln>
        </p:spPr>
        <p:txBody>
          <a:bodyPr/>
          <a:lstStyle/>
          <a:p>
            <a:endParaRPr lang="ru-RU"/>
          </a:p>
        </p:txBody>
      </p:sp>
      <p:sp>
        <p:nvSpPr>
          <p:cNvPr id="46097" name="AutoShape 17"/>
          <p:cNvSpPr>
            <a:spLocks noChangeArrowheads="1"/>
          </p:cNvSpPr>
          <p:nvPr/>
        </p:nvSpPr>
        <p:spPr bwMode="auto">
          <a:xfrm>
            <a:off x="684213" y="5300663"/>
            <a:ext cx="8208962" cy="792162"/>
          </a:xfrm>
          <a:prstGeom prst="plaque">
            <a:avLst>
              <a:gd name="adj" fmla="val 16667"/>
            </a:avLst>
          </a:prstGeom>
          <a:gradFill rotWithShape="1">
            <a:gsLst>
              <a:gs pos="0">
                <a:srgbClr val="FFF200"/>
              </a:gs>
              <a:gs pos="22500">
                <a:srgbClr val="FF7A00"/>
              </a:gs>
              <a:gs pos="35000">
                <a:srgbClr val="FF0300"/>
              </a:gs>
              <a:gs pos="50000">
                <a:srgbClr val="4D0808"/>
              </a:gs>
              <a:gs pos="65000">
                <a:srgbClr val="FF0300"/>
              </a:gs>
              <a:gs pos="77500">
                <a:srgbClr val="FF7A00"/>
              </a:gs>
              <a:gs pos="100000">
                <a:srgbClr val="FFF200"/>
              </a:gs>
            </a:gsLst>
            <a:lin ang="5400000" scaled="1"/>
          </a:gradFill>
          <a:ln w="38100">
            <a:solidFill>
              <a:srgbClr val="0000CC"/>
            </a:solidFill>
            <a:miter lim="800000"/>
            <a:headEnd/>
            <a:tailEnd/>
          </a:ln>
        </p:spPr>
        <p:txBody>
          <a:bodyPr/>
          <a:lstStyle/>
          <a:p>
            <a:pPr algn="just" eaLnBrk="1" hangingPunct="1">
              <a:lnSpc>
                <a:spcPct val="120000"/>
              </a:lnSpc>
            </a:pPr>
            <a:r>
              <a:rPr lang="ru-RU" sz="1400" b="0"/>
              <a:t>Амири-охур ёки мирохур – отхона бошлиғи лавозими бўлиб, бу амалдор султонга қарашли миниб юриладиган отларга эгаллик қилган. Мирохўрлар ҳарбий юришларда фаол иштирок этганлар</a:t>
            </a:r>
            <a:r>
              <a:rPr lang="uz-Cyrl-UZ" sz="1400" b="0"/>
              <a:t>.</a:t>
            </a:r>
            <a:endParaRPr lang="ru-RU" sz="1400" b="0"/>
          </a:p>
        </p:txBody>
      </p:sp>
      <p:sp>
        <p:nvSpPr>
          <p:cNvPr id="46098" name="AutoShape 18"/>
          <p:cNvSpPr>
            <a:spLocks noChangeArrowheads="1"/>
          </p:cNvSpPr>
          <p:nvPr/>
        </p:nvSpPr>
        <p:spPr bwMode="auto">
          <a:xfrm rot="-897729">
            <a:off x="179388" y="6164263"/>
            <a:ext cx="431800" cy="360362"/>
          </a:xfrm>
          <a:prstGeom prst="curvedRightArrow">
            <a:avLst>
              <a:gd name="adj1" fmla="val 20000"/>
              <a:gd name="adj2" fmla="val 40000"/>
              <a:gd name="adj3" fmla="val 39941"/>
            </a:avLst>
          </a:prstGeom>
          <a:solidFill>
            <a:srgbClr val="FF0000"/>
          </a:solidFill>
          <a:ln w="9525">
            <a:solidFill>
              <a:srgbClr val="000000"/>
            </a:solidFill>
            <a:miter lim="800000"/>
            <a:headEnd/>
            <a:tailEnd/>
          </a:ln>
        </p:spPr>
        <p:txBody>
          <a:bodyPr/>
          <a:lstStyle/>
          <a:p>
            <a:endParaRPr lang="ru-RU"/>
          </a:p>
        </p:txBody>
      </p:sp>
      <p:sp>
        <p:nvSpPr>
          <p:cNvPr id="46099" name="AutoShape 19"/>
          <p:cNvSpPr>
            <a:spLocks noChangeArrowheads="1"/>
          </p:cNvSpPr>
          <p:nvPr/>
        </p:nvSpPr>
        <p:spPr bwMode="auto">
          <a:xfrm>
            <a:off x="755650" y="6165850"/>
            <a:ext cx="8208963" cy="576263"/>
          </a:xfrm>
          <a:prstGeom prst="plaque">
            <a:avLst>
              <a:gd name="adj" fmla="val 16667"/>
            </a:avLst>
          </a:prstGeom>
          <a:gradFill rotWithShape="1">
            <a:gsLst>
              <a:gs pos="0">
                <a:srgbClr val="FFF200"/>
              </a:gs>
              <a:gs pos="22500">
                <a:srgbClr val="FF7A00"/>
              </a:gs>
              <a:gs pos="35000">
                <a:srgbClr val="FF0300"/>
              </a:gs>
              <a:gs pos="50000">
                <a:srgbClr val="4D0808"/>
              </a:gs>
              <a:gs pos="65000">
                <a:srgbClr val="FF0300"/>
              </a:gs>
              <a:gs pos="77500">
                <a:srgbClr val="FF7A00"/>
              </a:gs>
              <a:gs pos="100000">
                <a:srgbClr val="FFF200"/>
              </a:gs>
            </a:gsLst>
            <a:lin ang="5400000" scaled="1"/>
          </a:gradFill>
          <a:ln w="38100">
            <a:solidFill>
              <a:srgbClr val="0000CC"/>
            </a:solidFill>
            <a:miter lim="800000"/>
            <a:headEnd/>
            <a:tailEnd/>
          </a:ln>
        </p:spPr>
        <p:txBody>
          <a:bodyPr/>
          <a:lstStyle/>
          <a:p>
            <a:pPr algn="just" eaLnBrk="1" hangingPunct="1">
              <a:lnSpc>
                <a:spcPct val="120000"/>
              </a:lnSpc>
            </a:pPr>
            <a:r>
              <a:rPr lang="ru-RU" sz="1400" b="0"/>
              <a:t>Амири-шикор – султоннинг ов ишлаларини ташкил қилувчи амалдор</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6084"/>
                                        </p:tgtEl>
                                        <p:attrNameLst>
                                          <p:attrName>style.visibility</p:attrName>
                                        </p:attrNameLst>
                                      </p:cBhvr>
                                      <p:to>
                                        <p:strVal val="visible"/>
                                      </p:to>
                                    </p:set>
                                    <p:animEffect transition="in" filter="blinds(horizontal)">
                                      <p:cBhvr>
                                        <p:cTn id="7" dur="2000"/>
                                        <p:tgtEl>
                                          <p:spTgt spid="46084"/>
                                        </p:tgtEl>
                                      </p:cBhvr>
                                    </p:animEffect>
                                  </p:childTnLst>
                                </p:cTn>
                              </p:par>
                            </p:childTnLst>
                          </p:cTn>
                        </p:par>
                        <p:par>
                          <p:cTn id="8" fill="hold" nodeType="afterGroup">
                            <p:stCondLst>
                              <p:cond delay="2000"/>
                            </p:stCondLst>
                            <p:childTnLst>
                              <p:par>
                                <p:cTn id="9" presetID="35" presetClass="entr" presetSubtype="0" fill="hold" grpId="0" nodeType="afterEffect">
                                  <p:stCondLst>
                                    <p:cond delay="1000"/>
                                  </p:stCondLst>
                                  <p:childTnLst>
                                    <p:set>
                                      <p:cBhvr>
                                        <p:cTn id="10" dur="1" fill="hold">
                                          <p:stCondLst>
                                            <p:cond delay="0"/>
                                          </p:stCondLst>
                                        </p:cTn>
                                        <p:tgtEl>
                                          <p:spTgt spid="46085"/>
                                        </p:tgtEl>
                                        <p:attrNameLst>
                                          <p:attrName>style.visibility</p:attrName>
                                        </p:attrNameLst>
                                      </p:cBhvr>
                                      <p:to>
                                        <p:strVal val="visible"/>
                                      </p:to>
                                    </p:set>
                                    <p:animEffect transition="in" filter="fade">
                                      <p:cBhvr>
                                        <p:cTn id="11" dur="1000"/>
                                        <p:tgtEl>
                                          <p:spTgt spid="46085"/>
                                        </p:tgtEl>
                                      </p:cBhvr>
                                    </p:animEffect>
                                    <p:anim calcmode="lin" valueType="num">
                                      <p:cBhvr>
                                        <p:cTn id="12" dur="1000" fill="hold"/>
                                        <p:tgtEl>
                                          <p:spTgt spid="46085"/>
                                        </p:tgtEl>
                                        <p:attrNameLst>
                                          <p:attrName>style.rotation</p:attrName>
                                        </p:attrNameLst>
                                      </p:cBhvr>
                                      <p:tavLst>
                                        <p:tav tm="0">
                                          <p:val>
                                            <p:fltVal val="720"/>
                                          </p:val>
                                        </p:tav>
                                        <p:tav tm="100000">
                                          <p:val>
                                            <p:fltVal val="0"/>
                                          </p:val>
                                        </p:tav>
                                      </p:tavLst>
                                    </p:anim>
                                    <p:anim calcmode="lin" valueType="num">
                                      <p:cBhvr>
                                        <p:cTn id="13" dur="1000" fill="hold"/>
                                        <p:tgtEl>
                                          <p:spTgt spid="46085"/>
                                        </p:tgtEl>
                                        <p:attrNameLst>
                                          <p:attrName>ppt_h</p:attrName>
                                        </p:attrNameLst>
                                      </p:cBhvr>
                                      <p:tavLst>
                                        <p:tav tm="0">
                                          <p:val>
                                            <p:fltVal val="0"/>
                                          </p:val>
                                        </p:tav>
                                        <p:tav tm="100000">
                                          <p:val>
                                            <p:strVal val="#ppt_h"/>
                                          </p:val>
                                        </p:tav>
                                      </p:tavLst>
                                    </p:anim>
                                    <p:anim calcmode="lin" valueType="num">
                                      <p:cBhvr>
                                        <p:cTn id="14" dur="1000" fill="hold"/>
                                        <p:tgtEl>
                                          <p:spTgt spid="46085"/>
                                        </p:tgtEl>
                                        <p:attrNameLst>
                                          <p:attrName>ppt_w</p:attrName>
                                        </p:attrNameLst>
                                      </p:cBhvr>
                                      <p:tavLst>
                                        <p:tav tm="0">
                                          <p:val>
                                            <p:fltVal val="0"/>
                                          </p:val>
                                        </p:tav>
                                        <p:tav tm="100000">
                                          <p:val>
                                            <p:strVal val="#ppt_w"/>
                                          </p:val>
                                        </p:tav>
                                      </p:tavLst>
                                    </p:anim>
                                  </p:childTnLst>
                                </p:cTn>
                              </p:par>
                            </p:childTnLst>
                          </p:cTn>
                        </p:par>
                        <p:par>
                          <p:cTn id="15" fill="hold" nodeType="afterGroup">
                            <p:stCondLst>
                              <p:cond delay="4000"/>
                            </p:stCondLst>
                            <p:childTnLst>
                              <p:par>
                                <p:cTn id="16" presetID="3" presetClass="entr" presetSubtype="10" fill="hold" grpId="0" nodeType="afterEffect">
                                  <p:stCondLst>
                                    <p:cond delay="0"/>
                                  </p:stCondLst>
                                  <p:childTnLst>
                                    <p:set>
                                      <p:cBhvr>
                                        <p:cTn id="17" dur="1" fill="hold">
                                          <p:stCondLst>
                                            <p:cond delay="0"/>
                                          </p:stCondLst>
                                        </p:cTn>
                                        <p:tgtEl>
                                          <p:spTgt spid="46086"/>
                                        </p:tgtEl>
                                        <p:attrNameLst>
                                          <p:attrName>style.visibility</p:attrName>
                                        </p:attrNameLst>
                                      </p:cBhvr>
                                      <p:to>
                                        <p:strVal val="visible"/>
                                      </p:to>
                                    </p:set>
                                    <p:animEffect transition="in" filter="blinds(horizontal)">
                                      <p:cBhvr>
                                        <p:cTn id="18" dur="2000"/>
                                        <p:tgtEl>
                                          <p:spTgt spid="46086"/>
                                        </p:tgtEl>
                                      </p:cBhvr>
                                    </p:animEffect>
                                  </p:childTnLst>
                                </p:cTn>
                              </p:par>
                            </p:childTnLst>
                          </p:cTn>
                        </p:par>
                        <p:par>
                          <p:cTn id="19" fill="hold" nodeType="afterGroup">
                            <p:stCondLst>
                              <p:cond delay="6000"/>
                            </p:stCondLst>
                            <p:childTnLst>
                              <p:par>
                                <p:cTn id="20" presetID="35" presetClass="entr" presetSubtype="0" fill="hold" grpId="0" nodeType="afterEffect">
                                  <p:stCondLst>
                                    <p:cond delay="1000"/>
                                  </p:stCondLst>
                                  <p:childTnLst>
                                    <p:set>
                                      <p:cBhvr>
                                        <p:cTn id="21" dur="1" fill="hold">
                                          <p:stCondLst>
                                            <p:cond delay="0"/>
                                          </p:stCondLst>
                                        </p:cTn>
                                        <p:tgtEl>
                                          <p:spTgt spid="46087"/>
                                        </p:tgtEl>
                                        <p:attrNameLst>
                                          <p:attrName>style.visibility</p:attrName>
                                        </p:attrNameLst>
                                      </p:cBhvr>
                                      <p:to>
                                        <p:strVal val="visible"/>
                                      </p:to>
                                    </p:set>
                                    <p:animEffect transition="in" filter="fade">
                                      <p:cBhvr>
                                        <p:cTn id="22" dur="1000"/>
                                        <p:tgtEl>
                                          <p:spTgt spid="46087"/>
                                        </p:tgtEl>
                                      </p:cBhvr>
                                    </p:animEffect>
                                    <p:anim calcmode="lin" valueType="num">
                                      <p:cBhvr>
                                        <p:cTn id="23" dur="1000" fill="hold"/>
                                        <p:tgtEl>
                                          <p:spTgt spid="46087"/>
                                        </p:tgtEl>
                                        <p:attrNameLst>
                                          <p:attrName>style.rotation</p:attrName>
                                        </p:attrNameLst>
                                      </p:cBhvr>
                                      <p:tavLst>
                                        <p:tav tm="0">
                                          <p:val>
                                            <p:fltVal val="720"/>
                                          </p:val>
                                        </p:tav>
                                        <p:tav tm="100000">
                                          <p:val>
                                            <p:fltVal val="0"/>
                                          </p:val>
                                        </p:tav>
                                      </p:tavLst>
                                    </p:anim>
                                    <p:anim calcmode="lin" valueType="num">
                                      <p:cBhvr>
                                        <p:cTn id="24" dur="1000" fill="hold"/>
                                        <p:tgtEl>
                                          <p:spTgt spid="46087"/>
                                        </p:tgtEl>
                                        <p:attrNameLst>
                                          <p:attrName>ppt_h</p:attrName>
                                        </p:attrNameLst>
                                      </p:cBhvr>
                                      <p:tavLst>
                                        <p:tav tm="0">
                                          <p:val>
                                            <p:fltVal val="0"/>
                                          </p:val>
                                        </p:tav>
                                        <p:tav tm="100000">
                                          <p:val>
                                            <p:strVal val="#ppt_h"/>
                                          </p:val>
                                        </p:tav>
                                      </p:tavLst>
                                    </p:anim>
                                    <p:anim calcmode="lin" valueType="num">
                                      <p:cBhvr>
                                        <p:cTn id="25" dur="1000" fill="hold"/>
                                        <p:tgtEl>
                                          <p:spTgt spid="46087"/>
                                        </p:tgtEl>
                                        <p:attrNameLst>
                                          <p:attrName>ppt_w</p:attrName>
                                        </p:attrNameLst>
                                      </p:cBhvr>
                                      <p:tavLst>
                                        <p:tav tm="0">
                                          <p:val>
                                            <p:fltVal val="0"/>
                                          </p:val>
                                        </p:tav>
                                        <p:tav tm="100000">
                                          <p:val>
                                            <p:strVal val="#ppt_w"/>
                                          </p:val>
                                        </p:tav>
                                      </p:tavLst>
                                    </p:anim>
                                  </p:childTnLst>
                                </p:cTn>
                              </p:par>
                            </p:childTnLst>
                          </p:cTn>
                        </p:par>
                        <p:par>
                          <p:cTn id="26" fill="hold" nodeType="afterGroup">
                            <p:stCondLst>
                              <p:cond delay="8000"/>
                            </p:stCondLst>
                            <p:childTnLst>
                              <p:par>
                                <p:cTn id="27" presetID="3" presetClass="entr" presetSubtype="10" fill="hold" grpId="0" nodeType="afterEffect">
                                  <p:stCondLst>
                                    <p:cond delay="0"/>
                                  </p:stCondLst>
                                  <p:childTnLst>
                                    <p:set>
                                      <p:cBhvr>
                                        <p:cTn id="28" dur="1" fill="hold">
                                          <p:stCondLst>
                                            <p:cond delay="0"/>
                                          </p:stCondLst>
                                        </p:cTn>
                                        <p:tgtEl>
                                          <p:spTgt spid="46089"/>
                                        </p:tgtEl>
                                        <p:attrNameLst>
                                          <p:attrName>style.visibility</p:attrName>
                                        </p:attrNameLst>
                                      </p:cBhvr>
                                      <p:to>
                                        <p:strVal val="visible"/>
                                      </p:to>
                                    </p:set>
                                    <p:animEffect transition="in" filter="blinds(horizontal)">
                                      <p:cBhvr>
                                        <p:cTn id="29" dur="2000"/>
                                        <p:tgtEl>
                                          <p:spTgt spid="46089"/>
                                        </p:tgtEl>
                                      </p:cBhvr>
                                    </p:animEffect>
                                  </p:childTnLst>
                                </p:cTn>
                              </p:par>
                            </p:childTnLst>
                          </p:cTn>
                        </p:par>
                        <p:par>
                          <p:cTn id="30" fill="hold" nodeType="afterGroup">
                            <p:stCondLst>
                              <p:cond delay="10000"/>
                            </p:stCondLst>
                            <p:childTnLst>
                              <p:par>
                                <p:cTn id="31" presetID="35" presetClass="entr" presetSubtype="0" fill="hold" grpId="0" nodeType="afterEffect">
                                  <p:stCondLst>
                                    <p:cond delay="0"/>
                                  </p:stCondLst>
                                  <p:childTnLst>
                                    <p:set>
                                      <p:cBhvr>
                                        <p:cTn id="32" dur="1" fill="hold">
                                          <p:stCondLst>
                                            <p:cond delay="0"/>
                                          </p:stCondLst>
                                        </p:cTn>
                                        <p:tgtEl>
                                          <p:spTgt spid="46091"/>
                                        </p:tgtEl>
                                        <p:attrNameLst>
                                          <p:attrName>style.visibility</p:attrName>
                                        </p:attrNameLst>
                                      </p:cBhvr>
                                      <p:to>
                                        <p:strVal val="visible"/>
                                      </p:to>
                                    </p:set>
                                    <p:animEffect transition="in" filter="fade">
                                      <p:cBhvr>
                                        <p:cTn id="33" dur="1000"/>
                                        <p:tgtEl>
                                          <p:spTgt spid="46091"/>
                                        </p:tgtEl>
                                      </p:cBhvr>
                                    </p:animEffect>
                                    <p:anim calcmode="lin" valueType="num">
                                      <p:cBhvr>
                                        <p:cTn id="34" dur="1000" fill="hold"/>
                                        <p:tgtEl>
                                          <p:spTgt spid="46091"/>
                                        </p:tgtEl>
                                        <p:attrNameLst>
                                          <p:attrName>style.rotation</p:attrName>
                                        </p:attrNameLst>
                                      </p:cBhvr>
                                      <p:tavLst>
                                        <p:tav tm="0">
                                          <p:val>
                                            <p:fltVal val="720"/>
                                          </p:val>
                                        </p:tav>
                                        <p:tav tm="100000">
                                          <p:val>
                                            <p:fltVal val="0"/>
                                          </p:val>
                                        </p:tav>
                                      </p:tavLst>
                                    </p:anim>
                                    <p:anim calcmode="lin" valueType="num">
                                      <p:cBhvr>
                                        <p:cTn id="35" dur="1000" fill="hold"/>
                                        <p:tgtEl>
                                          <p:spTgt spid="46091"/>
                                        </p:tgtEl>
                                        <p:attrNameLst>
                                          <p:attrName>ppt_h</p:attrName>
                                        </p:attrNameLst>
                                      </p:cBhvr>
                                      <p:tavLst>
                                        <p:tav tm="0">
                                          <p:val>
                                            <p:fltVal val="0"/>
                                          </p:val>
                                        </p:tav>
                                        <p:tav tm="100000">
                                          <p:val>
                                            <p:strVal val="#ppt_h"/>
                                          </p:val>
                                        </p:tav>
                                      </p:tavLst>
                                    </p:anim>
                                    <p:anim calcmode="lin" valueType="num">
                                      <p:cBhvr>
                                        <p:cTn id="36" dur="1000" fill="hold"/>
                                        <p:tgtEl>
                                          <p:spTgt spid="46091"/>
                                        </p:tgtEl>
                                        <p:attrNameLst>
                                          <p:attrName>ppt_w</p:attrName>
                                        </p:attrNameLst>
                                      </p:cBhvr>
                                      <p:tavLst>
                                        <p:tav tm="0">
                                          <p:val>
                                            <p:fltVal val="0"/>
                                          </p:val>
                                        </p:tav>
                                        <p:tav tm="100000">
                                          <p:val>
                                            <p:strVal val="#ppt_w"/>
                                          </p:val>
                                        </p:tav>
                                      </p:tavLst>
                                    </p:anim>
                                  </p:childTnLst>
                                </p:cTn>
                              </p:par>
                            </p:childTnLst>
                          </p:cTn>
                        </p:par>
                        <p:par>
                          <p:cTn id="37" fill="hold" nodeType="afterGroup">
                            <p:stCondLst>
                              <p:cond delay="11000"/>
                            </p:stCondLst>
                            <p:childTnLst>
                              <p:par>
                                <p:cTn id="38" presetID="3" presetClass="entr" presetSubtype="10" fill="hold" grpId="0" nodeType="afterEffect">
                                  <p:stCondLst>
                                    <p:cond delay="0"/>
                                  </p:stCondLst>
                                  <p:childTnLst>
                                    <p:set>
                                      <p:cBhvr>
                                        <p:cTn id="39" dur="1" fill="hold">
                                          <p:stCondLst>
                                            <p:cond delay="0"/>
                                          </p:stCondLst>
                                        </p:cTn>
                                        <p:tgtEl>
                                          <p:spTgt spid="46090"/>
                                        </p:tgtEl>
                                        <p:attrNameLst>
                                          <p:attrName>style.visibility</p:attrName>
                                        </p:attrNameLst>
                                      </p:cBhvr>
                                      <p:to>
                                        <p:strVal val="visible"/>
                                      </p:to>
                                    </p:set>
                                    <p:animEffect transition="in" filter="blinds(horizontal)">
                                      <p:cBhvr>
                                        <p:cTn id="40" dur="2000"/>
                                        <p:tgtEl>
                                          <p:spTgt spid="46090"/>
                                        </p:tgtEl>
                                      </p:cBhvr>
                                    </p:animEffect>
                                  </p:childTnLst>
                                </p:cTn>
                              </p:par>
                            </p:childTnLst>
                          </p:cTn>
                        </p:par>
                        <p:par>
                          <p:cTn id="41" fill="hold" nodeType="afterGroup">
                            <p:stCondLst>
                              <p:cond delay="13000"/>
                            </p:stCondLst>
                            <p:childTnLst>
                              <p:par>
                                <p:cTn id="42" presetID="35" presetClass="entr" presetSubtype="0" fill="hold" grpId="0" nodeType="afterEffect">
                                  <p:stCondLst>
                                    <p:cond delay="0"/>
                                  </p:stCondLst>
                                  <p:childTnLst>
                                    <p:set>
                                      <p:cBhvr>
                                        <p:cTn id="43" dur="1" fill="hold">
                                          <p:stCondLst>
                                            <p:cond delay="0"/>
                                          </p:stCondLst>
                                        </p:cTn>
                                        <p:tgtEl>
                                          <p:spTgt spid="46093"/>
                                        </p:tgtEl>
                                        <p:attrNameLst>
                                          <p:attrName>style.visibility</p:attrName>
                                        </p:attrNameLst>
                                      </p:cBhvr>
                                      <p:to>
                                        <p:strVal val="visible"/>
                                      </p:to>
                                    </p:set>
                                    <p:animEffect transition="in" filter="fade">
                                      <p:cBhvr>
                                        <p:cTn id="44" dur="1000"/>
                                        <p:tgtEl>
                                          <p:spTgt spid="46093"/>
                                        </p:tgtEl>
                                      </p:cBhvr>
                                    </p:animEffect>
                                    <p:anim calcmode="lin" valueType="num">
                                      <p:cBhvr>
                                        <p:cTn id="45" dur="1000" fill="hold"/>
                                        <p:tgtEl>
                                          <p:spTgt spid="46093"/>
                                        </p:tgtEl>
                                        <p:attrNameLst>
                                          <p:attrName>style.rotation</p:attrName>
                                        </p:attrNameLst>
                                      </p:cBhvr>
                                      <p:tavLst>
                                        <p:tav tm="0">
                                          <p:val>
                                            <p:fltVal val="720"/>
                                          </p:val>
                                        </p:tav>
                                        <p:tav tm="100000">
                                          <p:val>
                                            <p:fltVal val="0"/>
                                          </p:val>
                                        </p:tav>
                                      </p:tavLst>
                                    </p:anim>
                                    <p:anim calcmode="lin" valueType="num">
                                      <p:cBhvr>
                                        <p:cTn id="46" dur="1000" fill="hold"/>
                                        <p:tgtEl>
                                          <p:spTgt spid="46093"/>
                                        </p:tgtEl>
                                        <p:attrNameLst>
                                          <p:attrName>ppt_h</p:attrName>
                                        </p:attrNameLst>
                                      </p:cBhvr>
                                      <p:tavLst>
                                        <p:tav tm="0">
                                          <p:val>
                                            <p:fltVal val="0"/>
                                          </p:val>
                                        </p:tav>
                                        <p:tav tm="100000">
                                          <p:val>
                                            <p:strVal val="#ppt_h"/>
                                          </p:val>
                                        </p:tav>
                                      </p:tavLst>
                                    </p:anim>
                                    <p:anim calcmode="lin" valueType="num">
                                      <p:cBhvr>
                                        <p:cTn id="47" dur="1000" fill="hold"/>
                                        <p:tgtEl>
                                          <p:spTgt spid="46093"/>
                                        </p:tgtEl>
                                        <p:attrNameLst>
                                          <p:attrName>ppt_w</p:attrName>
                                        </p:attrNameLst>
                                      </p:cBhvr>
                                      <p:tavLst>
                                        <p:tav tm="0">
                                          <p:val>
                                            <p:fltVal val="0"/>
                                          </p:val>
                                        </p:tav>
                                        <p:tav tm="100000">
                                          <p:val>
                                            <p:strVal val="#ppt_w"/>
                                          </p:val>
                                        </p:tav>
                                      </p:tavLst>
                                    </p:anim>
                                  </p:childTnLst>
                                </p:cTn>
                              </p:par>
                            </p:childTnLst>
                          </p:cTn>
                        </p:par>
                        <p:par>
                          <p:cTn id="48" fill="hold" nodeType="afterGroup">
                            <p:stCondLst>
                              <p:cond delay="14000"/>
                            </p:stCondLst>
                            <p:childTnLst>
                              <p:par>
                                <p:cTn id="49" presetID="3" presetClass="entr" presetSubtype="10" fill="hold" grpId="0" nodeType="afterEffect">
                                  <p:stCondLst>
                                    <p:cond delay="0"/>
                                  </p:stCondLst>
                                  <p:childTnLst>
                                    <p:set>
                                      <p:cBhvr>
                                        <p:cTn id="50" dur="1" fill="hold">
                                          <p:stCondLst>
                                            <p:cond delay="0"/>
                                          </p:stCondLst>
                                        </p:cTn>
                                        <p:tgtEl>
                                          <p:spTgt spid="46092"/>
                                        </p:tgtEl>
                                        <p:attrNameLst>
                                          <p:attrName>style.visibility</p:attrName>
                                        </p:attrNameLst>
                                      </p:cBhvr>
                                      <p:to>
                                        <p:strVal val="visible"/>
                                      </p:to>
                                    </p:set>
                                    <p:animEffect transition="in" filter="blinds(horizontal)">
                                      <p:cBhvr>
                                        <p:cTn id="51" dur="2000"/>
                                        <p:tgtEl>
                                          <p:spTgt spid="46092"/>
                                        </p:tgtEl>
                                      </p:cBhvr>
                                    </p:animEffect>
                                  </p:childTnLst>
                                </p:cTn>
                              </p:par>
                            </p:childTnLst>
                          </p:cTn>
                        </p:par>
                        <p:par>
                          <p:cTn id="52" fill="hold" nodeType="afterGroup">
                            <p:stCondLst>
                              <p:cond delay="16000"/>
                            </p:stCondLst>
                            <p:childTnLst>
                              <p:par>
                                <p:cTn id="53" presetID="35" presetClass="entr" presetSubtype="0" fill="hold" grpId="0" nodeType="afterEffect">
                                  <p:stCondLst>
                                    <p:cond delay="0"/>
                                  </p:stCondLst>
                                  <p:childTnLst>
                                    <p:set>
                                      <p:cBhvr>
                                        <p:cTn id="54" dur="1" fill="hold">
                                          <p:stCondLst>
                                            <p:cond delay="0"/>
                                          </p:stCondLst>
                                        </p:cTn>
                                        <p:tgtEl>
                                          <p:spTgt spid="46094"/>
                                        </p:tgtEl>
                                        <p:attrNameLst>
                                          <p:attrName>style.visibility</p:attrName>
                                        </p:attrNameLst>
                                      </p:cBhvr>
                                      <p:to>
                                        <p:strVal val="visible"/>
                                      </p:to>
                                    </p:set>
                                    <p:animEffect transition="in" filter="fade">
                                      <p:cBhvr>
                                        <p:cTn id="55" dur="1000"/>
                                        <p:tgtEl>
                                          <p:spTgt spid="46094"/>
                                        </p:tgtEl>
                                      </p:cBhvr>
                                    </p:animEffect>
                                    <p:anim calcmode="lin" valueType="num">
                                      <p:cBhvr>
                                        <p:cTn id="56" dur="1000" fill="hold"/>
                                        <p:tgtEl>
                                          <p:spTgt spid="46094"/>
                                        </p:tgtEl>
                                        <p:attrNameLst>
                                          <p:attrName>style.rotation</p:attrName>
                                        </p:attrNameLst>
                                      </p:cBhvr>
                                      <p:tavLst>
                                        <p:tav tm="0">
                                          <p:val>
                                            <p:fltVal val="720"/>
                                          </p:val>
                                        </p:tav>
                                        <p:tav tm="100000">
                                          <p:val>
                                            <p:fltVal val="0"/>
                                          </p:val>
                                        </p:tav>
                                      </p:tavLst>
                                    </p:anim>
                                    <p:anim calcmode="lin" valueType="num">
                                      <p:cBhvr>
                                        <p:cTn id="57" dur="1000" fill="hold"/>
                                        <p:tgtEl>
                                          <p:spTgt spid="46094"/>
                                        </p:tgtEl>
                                        <p:attrNameLst>
                                          <p:attrName>ppt_h</p:attrName>
                                        </p:attrNameLst>
                                      </p:cBhvr>
                                      <p:tavLst>
                                        <p:tav tm="0">
                                          <p:val>
                                            <p:fltVal val="0"/>
                                          </p:val>
                                        </p:tav>
                                        <p:tav tm="100000">
                                          <p:val>
                                            <p:strVal val="#ppt_h"/>
                                          </p:val>
                                        </p:tav>
                                      </p:tavLst>
                                    </p:anim>
                                    <p:anim calcmode="lin" valueType="num">
                                      <p:cBhvr>
                                        <p:cTn id="58" dur="1000" fill="hold"/>
                                        <p:tgtEl>
                                          <p:spTgt spid="46094"/>
                                        </p:tgtEl>
                                        <p:attrNameLst>
                                          <p:attrName>ppt_w</p:attrName>
                                        </p:attrNameLst>
                                      </p:cBhvr>
                                      <p:tavLst>
                                        <p:tav tm="0">
                                          <p:val>
                                            <p:fltVal val="0"/>
                                          </p:val>
                                        </p:tav>
                                        <p:tav tm="100000">
                                          <p:val>
                                            <p:strVal val="#ppt_w"/>
                                          </p:val>
                                        </p:tav>
                                      </p:tavLst>
                                    </p:anim>
                                  </p:childTnLst>
                                </p:cTn>
                              </p:par>
                            </p:childTnLst>
                          </p:cTn>
                        </p:par>
                        <p:par>
                          <p:cTn id="59" fill="hold" nodeType="afterGroup">
                            <p:stCondLst>
                              <p:cond delay="17000"/>
                            </p:stCondLst>
                            <p:childTnLst>
                              <p:par>
                                <p:cTn id="60" presetID="3" presetClass="entr" presetSubtype="10" fill="hold" grpId="0" nodeType="afterEffect">
                                  <p:stCondLst>
                                    <p:cond delay="0"/>
                                  </p:stCondLst>
                                  <p:childTnLst>
                                    <p:set>
                                      <p:cBhvr>
                                        <p:cTn id="61" dur="1" fill="hold">
                                          <p:stCondLst>
                                            <p:cond delay="0"/>
                                          </p:stCondLst>
                                        </p:cTn>
                                        <p:tgtEl>
                                          <p:spTgt spid="46095"/>
                                        </p:tgtEl>
                                        <p:attrNameLst>
                                          <p:attrName>style.visibility</p:attrName>
                                        </p:attrNameLst>
                                      </p:cBhvr>
                                      <p:to>
                                        <p:strVal val="visible"/>
                                      </p:to>
                                    </p:set>
                                    <p:animEffect transition="in" filter="blinds(horizontal)">
                                      <p:cBhvr>
                                        <p:cTn id="62" dur="2000"/>
                                        <p:tgtEl>
                                          <p:spTgt spid="46095"/>
                                        </p:tgtEl>
                                      </p:cBhvr>
                                    </p:animEffect>
                                  </p:childTnLst>
                                </p:cTn>
                              </p:par>
                            </p:childTnLst>
                          </p:cTn>
                        </p:par>
                        <p:par>
                          <p:cTn id="63" fill="hold" nodeType="afterGroup">
                            <p:stCondLst>
                              <p:cond delay="19000"/>
                            </p:stCondLst>
                            <p:childTnLst>
                              <p:par>
                                <p:cTn id="64" presetID="35" presetClass="entr" presetSubtype="0" fill="hold" grpId="0" nodeType="afterEffect">
                                  <p:stCondLst>
                                    <p:cond delay="0"/>
                                  </p:stCondLst>
                                  <p:childTnLst>
                                    <p:set>
                                      <p:cBhvr>
                                        <p:cTn id="65" dur="1" fill="hold">
                                          <p:stCondLst>
                                            <p:cond delay="0"/>
                                          </p:stCondLst>
                                        </p:cTn>
                                        <p:tgtEl>
                                          <p:spTgt spid="46096"/>
                                        </p:tgtEl>
                                        <p:attrNameLst>
                                          <p:attrName>style.visibility</p:attrName>
                                        </p:attrNameLst>
                                      </p:cBhvr>
                                      <p:to>
                                        <p:strVal val="visible"/>
                                      </p:to>
                                    </p:set>
                                    <p:animEffect transition="in" filter="fade">
                                      <p:cBhvr>
                                        <p:cTn id="66" dur="1000"/>
                                        <p:tgtEl>
                                          <p:spTgt spid="46096"/>
                                        </p:tgtEl>
                                      </p:cBhvr>
                                    </p:animEffect>
                                    <p:anim calcmode="lin" valueType="num">
                                      <p:cBhvr>
                                        <p:cTn id="67" dur="1000" fill="hold"/>
                                        <p:tgtEl>
                                          <p:spTgt spid="46096"/>
                                        </p:tgtEl>
                                        <p:attrNameLst>
                                          <p:attrName>style.rotation</p:attrName>
                                        </p:attrNameLst>
                                      </p:cBhvr>
                                      <p:tavLst>
                                        <p:tav tm="0">
                                          <p:val>
                                            <p:fltVal val="720"/>
                                          </p:val>
                                        </p:tav>
                                        <p:tav tm="100000">
                                          <p:val>
                                            <p:fltVal val="0"/>
                                          </p:val>
                                        </p:tav>
                                      </p:tavLst>
                                    </p:anim>
                                    <p:anim calcmode="lin" valueType="num">
                                      <p:cBhvr>
                                        <p:cTn id="68" dur="1000" fill="hold"/>
                                        <p:tgtEl>
                                          <p:spTgt spid="46096"/>
                                        </p:tgtEl>
                                        <p:attrNameLst>
                                          <p:attrName>ppt_h</p:attrName>
                                        </p:attrNameLst>
                                      </p:cBhvr>
                                      <p:tavLst>
                                        <p:tav tm="0">
                                          <p:val>
                                            <p:fltVal val="0"/>
                                          </p:val>
                                        </p:tav>
                                        <p:tav tm="100000">
                                          <p:val>
                                            <p:strVal val="#ppt_h"/>
                                          </p:val>
                                        </p:tav>
                                      </p:tavLst>
                                    </p:anim>
                                    <p:anim calcmode="lin" valueType="num">
                                      <p:cBhvr>
                                        <p:cTn id="69" dur="1000" fill="hold"/>
                                        <p:tgtEl>
                                          <p:spTgt spid="46096"/>
                                        </p:tgtEl>
                                        <p:attrNameLst>
                                          <p:attrName>ppt_w</p:attrName>
                                        </p:attrNameLst>
                                      </p:cBhvr>
                                      <p:tavLst>
                                        <p:tav tm="0">
                                          <p:val>
                                            <p:fltVal val="0"/>
                                          </p:val>
                                        </p:tav>
                                        <p:tav tm="100000">
                                          <p:val>
                                            <p:strVal val="#ppt_w"/>
                                          </p:val>
                                        </p:tav>
                                      </p:tavLst>
                                    </p:anim>
                                  </p:childTnLst>
                                </p:cTn>
                              </p:par>
                            </p:childTnLst>
                          </p:cTn>
                        </p:par>
                        <p:par>
                          <p:cTn id="70" fill="hold" nodeType="afterGroup">
                            <p:stCondLst>
                              <p:cond delay="20000"/>
                            </p:stCondLst>
                            <p:childTnLst>
                              <p:par>
                                <p:cTn id="71" presetID="3" presetClass="entr" presetSubtype="10" fill="hold" grpId="0" nodeType="afterEffect">
                                  <p:stCondLst>
                                    <p:cond delay="0"/>
                                  </p:stCondLst>
                                  <p:childTnLst>
                                    <p:set>
                                      <p:cBhvr>
                                        <p:cTn id="72" dur="1" fill="hold">
                                          <p:stCondLst>
                                            <p:cond delay="0"/>
                                          </p:stCondLst>
                                        </p:cTn>
                                        <p:tgtEl>
                                          <p:spTgt spid="46097"/>
                                        </p:tgtEl>
                                        <p:attrNameLst>
                                          <p:attrName>style.visibility</p:attrName>
                                        </p:attrNameLst>
                                      </p:cBhvr>
                                      <p:to>
                                        <p:strVal val="visible"/>
                                      </p:to>
                                    </p:set>
                                    <p:animEffect transition="in" filter="blinds(horizontal)">
                                      <p:cBhvr>
                                        <p:cTn id="73" dur="2000"/>
                                        <p:tgtEl>
                                          <p:spTgt spid="46097"/>
                                        </p:tgtEl>
                                      </p:cBhvr>
                                    </p:animEffect>
                                  </p:childTnLst>
                                </p:cTn>
                              </p:par>
                            </p:childTnLst>
                          </p:cTn>
                        </p:par>
                        <p:par>
                          <p:cTn id="74" fill="hold" nodeType="afterGroup">
                            <p:stCondLst>
                              <p:cond delay="22000"/>
                            </p:stCondLst>
                            <p:childTnLst>
                              <p:par>
                                <p:cTn id="75" presetID="35" presetClass="entr" presetSubtype="0" fill="hold" grpId="0" nodeType="afterEffect">
                                  <p:stCondLst>
                                    <p:cond delay="0"/>
                                  </p:stCondLst>
                                  <p:childTnLst>
                                    <p:set>
                                      <p:cBhvr>
                                        <p:cTn id="76" dur="1" fill="hold">
                                          <p:stCondLst>
                                            <p:cond delay="0"/>
                                          </p:stCondLst>
                                        </p:cTn>
                                        <p:tgtEl>
                                          <p:spTgt spid="46098"/>
                                        </p:tgtEl>
                                        <p:attrNameLst>
                                          <p:attrName>style.visibility</p:attrName>
                                        </p:attrNameLst>
                                      </p:cBhvr>
                                      <p:to>
                                        <p:strVal val="visible"/>
                                      </p:to>
                                    </p:set>
                                    <p:animEffect transition="in" filter="fade">
                                      <p:cBhvr>
                                        <p:cTn id="77" dur="1000"/>
                                        <p:tgtEl>
                                          <p:spTgt spid="46098"/>
                                        </p:tgtEl>
                                      </p:cBhvr>
                                    </p:animEffect>
                                    <p:anim calcmode="lin" valueType="num">
                                      <p:cBhvr>
                                        <p:cTn id="78" dur="1000" fill="hold"/>
                                        <p:tgtEl>
                                          <p:spTgt spid="46098"/>
                                        </p:tgtEl>
                                        <p:attrNameLst>
                                          <p:attrName>style.rotation</p:attrName>
                                        </p:attrNameLst>
                                      </p:cBhvr>
                                      <p:tavLst>
                                        <p:tav tm="0">
                                          <p:val>
                                            <p:fltVal val="720"/>
                                          </p:val>
                                        </p:tav>
                                        <p:tav tm="100000">
                                          <p:val>
                                            <p:fltVal val="0"/>
                                          </p:val>
                                        </p:tav>
                                      </p:tavLst>
                                    </p:anim>
                                    <p:anim calcmode="lin" valueType="num">
                                      <p:cBhvr>
                                        <p:cTn id="79" dur="1000" fill="hold"/>
                                        <p:tgtEl>
                                          <p:spTgt spid="46098"/>
                                        </p:tgtEl>
                                        <p:attrNameLst>
                                          <p:attrName>ppt_h</p:attrName>
                                        </p:attrNameLst>
                                      </p:cBhvr>
                                      <p:tavLst>
                                        <p:tav tm="0">
                                          <p:val>
                                            <p:fltVal val="0"/>
                                          </p:val>
                                        </p:tav>
                                        <p:tav tm="100000">
                                          <p:val>
                                            <p:strVal val="#ppt_h"/>
                                          </p:val>
                                        </p:tav>
                                      </p:tavLst>
                                    </p:anim>
                                    <p:anim calcmode="lin" valueType="num">
                                      <p:cBhvr>
                                        <p:cTn id="80" dur="1000" fill="hold"/>
                                        <p:tgtEl>
                                          <p:spTgt spid="46098"/>
                                        </p:tgtEl>
                                        <p:attrNameLst>
                                          <p:attrName>ppt_w</p:attrName>
                                        </p:attrNameLst>
                                      </p:cBhvr>
                                      <p:tavLst>
                                        <p:tav tm="0">
                                          <p:val>
                                            <p:fltVal val="0"/>
                                          </p:val>
                                        </p:tav>
                                        <p:tav tm="100000">
                                          <p:val>
                                            <p:strVal val="#ppt_w"/>
                                          </p:val>
                                        </p:tav>
                                      </p:tavLst>
                                    </p:anim>
                                  </p:childTnLst>
                                </p:cTn>
                              </p:par>
                            </p:childTnLst>
                          </p:cTn>
                        </p:par>
                        <p:par>
                          <p:cTn id="81" fill="hold" nodeType="afterGroup">
                            <p:stCondLst>
                              <p:cond delay="23000"/>
                            </p:stCondLst>
                            <p:childTnLst>
                              <p:par>
                                <p:cTn id="82" presetID="3" presetClass="entr" presetSubtype="10" fill="hold" grpId="0" nodeType="afterEffect">
                                  <p:stCondLst>
                                    <p:cond delay="0"/>
                                  </p:stCondLst>
                                  <p:childTnLst>
                                    <p:set>
                                      <p:cBhvr>
                                        <p:cTn id="83" dur="1" fill="hold">
                                          <p:stCondLst>
                                            <p:cond delay="0"/>
                                          </p:stCondLst>
                                        </p:cTn>
                                        <p:tgtEl>
                                          <p:spTgt spid="46099"/>
                                        </p:tgtEl>
                                        <p:attrNameLst>
                                          <p:attrName>style.visibility</p:attrName>
                                        </p:attrNameLst>
                                      </p:cBhvr>
                                      <p:to>
                                        <p:strVal val="visible"/>
                                      </p:to>
                                    </p:set>
                                    <p:animEffect transition="in" filter="blinds(horizontal)">
                                      <p:cBhvr>
                                        <p:cTn id="84" dur="2000"/>
                                        <p:tgtEl>
                                          <p:spTgt spid="46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4" grpId="0" animBg="1"/>
      <p:bldP spid="46085" grpId="0" animBg="1"/>
      <p:bldP spid="46086" grpId="0" animBg="1"/>
      <p:bldP spid="46087" grpId="0" animBg="1"/>
      <p:bldP spid="46089" grpId="0" animBg="1"/>
      <p:bldP spid="46090" grpId="0" animBg="1"/>
      <p:bldP spid="46091" grpId="0" animBg="1"/>
      <p:bldP spid="46092" grpId="0" animBg="1"/>
      <p:bldP spid="46093" grpId="0" animBg="1"/>
      <p:bldP spid="46094" grpId="0" animBg="1"/>
      <p:bldP spid="46095" grpId="0" animBg="1"/>
      <p:bldP spid="46096" grpId="0" animBg="1"/>
      <p:bldP spid="46097" grpId="0" animBg="1"/>
      <p:bldP spid="46098" grpId="0" animBg="1"/>
      <p:bldP spid="4609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WordArt 4"/>
          <p:cNvSpPr>
            <a:spLocks noChangeArrowheads="1" noChangeShapeType="1" noTextEdit="1"/>
          </p:cNvSpPr>
          <p:nvPr/>
        </p:nvSpPr>
        <p:spPr bwMode="auto">
          <a:xfrm>
            <a:off x="971550" y="44450"/>
            <a:ext cx="7561263" cy="86518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r>
              <a:rPr lang="ru-RU" sz="2400" kern="10">
                <a:ln w="9525">
                  <a:solidFill>
                    <a:srgbClr val="FFFF00"/>
                  </a:solidFill>
                  <a:round/>
                  <a:headEnd/>
                  <a:tailEnd/>
                </a:ln>
                <a:solidFill>
                  <a:srgbClr val="008000"/>
                </a:solidFill>
                <a:latin typeface="Times New Roman"/>
                <a:cs typeface="Times New Roman"/>
              </a:rPr>
              <a:t>Х- ХII асрлар меъморчилигининг</a:t>
            </a:r>
          </a:p>
          <a:p>
            <a:r>
              <a:rPr lang="ru-RU" sz="2400" kern="10">
                <a:ln w="9525">
                  <a:solidFill>
                    <a:srgbClr val="FFFF00"/>
                  </a:solidFill>
                  <a:round/>
                  <a:headEnd/>
                  <a:tailEnd/>
                </a:ln>
                <a:solidFill>
                  <a:srgbClr val="008000"/>
                </a:solidFill>
                <a:latin typeface="Times New Roman"/>
                <a:cs typeface="Times New Roman"/>
              </a:rPr>
              <a:t> ноёб манбалари</a:t>
            </a:r>
          </a:p>
        </p:txBody>
      </p:sp>
      <p:sp>
        <p:nvSpPr>
          <p:cNvPr id="47109" name="AutoShape 5"/>
          <p:cNvSpPr>
            <a:spLocks noChangeArrowheads="1"/>
          </p:cNvSpPr>
          <p:nvPr/>
        </p:nvSpPr>
        <p:spPr bwMode="auto">
          <a:xfrm>
            <a:off x="539750" y="1052513"/>
            <a:ext cx="3960813" cy="936625"/>
          </a:xfrm>
          <a:prstGeom prst="flowChartAlternateProcess">
            <a:avLst/>
          </a:prstGeom>
          <a:solidFill>
            <a:srgbClr val="CCFFFF"/>
          </a:solidFill>
          <a:ln w="76200" cmpd="tri">
            <a:solidFill>
              <a:srgbClr val="0000CC"/>
            </a:solidFill>
            <a:miter lim="800000"/>
            <a:headEnd/>
            <a:tailEnd/>
          </a:ln>
          <a:effectLst>
            <a:outerShdw dist="107763" dir="18900000" algn="ctr" rotWithShape="0">
              <a:srgbClr val="808080">
                <a:alpha val="50000"/>
              </a:srgbClr>
            </a:outerShdw>
          </a:effectLst>
        </p:spPr>
        <p:txBody>
          <a:bodyPr/>
          <a:lstStyle/>
          <a:p>
            <a:pPr eaLnBrk="1" hangingPunct="1"/>
            <a:endParaRPr lang="ru-RU" sz="800">
              <a:solidFill>
                <a:srgbClr val="0000CC"/>
              </a:solidFill>
              <a:latin typeface="BalticaUzbek" charset="0"/>
            </a:endParaRPr>
          </a:p>
          <a:p>
            <a:pPr eaLnBrk="1" hangingPunct="1"/>
            <a:r>
              <a:rPr lang="uz-Cyrl-UZ" sz="2000">
                <a:solidFill>
                  <a:srgbClr val="990033"/>
                </a:solidFill>
              </a:rPr>
              <a:t>Бухоро, аср</a:t>
            </a:r>
            <a:endParaRPr lang="en-US" sz="2000" b="0">
              <a:solidFill>
                <a:srgbClr val="990033"/>
              </a:solidFill>
            </a:endParaRPr>
          </a:p>
          <a:p>
            <a:pPr algn="l" eaLnBrk="1" hangingPunct="1"/>
            <a:endParaRPr lang="ru-RU" sz="2000">
              <a:solidFill>
                <a:srgbClr val="990033"/>
              </a:solidFill>
              <a:effectLst>
                <a:outerShdw blurRad="38100" dist="38100" dir="2700000" algn="tl">
                  <a:srgbClr val="000000"/>
                </a:outerShdw>
              </a:effectLst>
            </a:endParaRPr>
          </a:p>
        </p:txBody>
      </p:sp>
      <p:sp>
        <p:nvSpPr>
          <p:cNvPr id="47110" name="AutoShape 6"/>
          <p:cNvSpPr>
            <a:spLocks noChangeArrowheads="1"/>
          </p:cNvSpPr>
          <p:nvPr/>
        </p:nvSpPr>
        <p:spPr bwMode="auto">
          <a:xfrm>
            <a:off x="4500563" y="1052513"/>
            <a:ext cx="4176712" cy="936625"/>
          </a:xfrm>
          <a:prstGeom prst="flowChartAlternateProcess">
            <a:avLst/>
          </a:prstGeom>
          <a:solidFill>
            <a:srgbClr val="CCFFFF"/>
          </a:solidFill>
          <a:ln w="76200" cmpd="tri">
            <a:solidFill>
              <a:srgbClr val="0000CC"/>
            </a:solidFill>
            <a:miter lim="800000"/>
            <a:headEnd/>
            <a:tailEnd/>
          </a:ln>
          <a:effectLst>
            <a:outerShdw dist="107763" dir="18900000" algn="ctr" rotWithShape="0">
              <a:srgbClr val="808080">
                <a:alpha val="50000"/>
              </a:srgbClr>
            </a:outerShdw>
          </a:effectLst>
        </p:spPr>
        <p:txBody>
          <a:bodyPr/>
          <a:lstStyle/>
          <a:p>
            <a:pPr eaLnBrk="1" hangingPunct="1"/>
            <a:endParaRPr lang="ru-RU" sz="800">
              <a:solidFill>
                <a:srgbClr val="0000CC"/>
              </a:solidFill>
              <a:latin typeface="BalticaUzbek" charset="0"/>
            </a:endParaRPr>
          </a:p>
          <a:p>
            <a:pPr eaLnBrk="1" hangingPunct="1"/>
            <a:r>
              <a:rPr lang="uz-Cyrl-UZ">
                <a:solidFill>
                  <a:srgbClr val="990033"/>
                </a:solidFill>
              </a:rPr>
              <a:t>Исмоил Сомоний мақбараси</a:t>
            </a:r>
          </a:p>
          <a:p>
            <a:pPr algn="l" eaLnBrk="1" hangingPunct="1"/>
            <a:endParaRPr lang="en-US" sz="2000" b="0">
              <a:solidFill>
                <a:srgbClr val="990033"/>
              </a:solidFill>
            </a:endParaRPr>
          </a:p>
          <a:p>
            <a:pPr algn="l" eaLnBrk="1" hangingPunct="1"/>
            <a:endParaRPr lang="ru-RU" sz="2000">
              <a:solidFill>
                <a:srgbClr val="990033"/>
              </a:solidFill>
              <a:effectLst>
                <a:outerShdw blurRad="38100" dist="38100" dir="2700000" algn="tl">
                  <a:srgbClr val="000000"/>
                </a:outerShdw>
              </a:effectLst>
            </a:endParaRPr>
          </a:p>
        </p:txBody>
      </p:sp>
      <p:sp>
        <p:nvSpPr>
          <p:cNvPr id="47111" name="AutoShape 7"/>
          <p:cNvSpPr>
            <a:spLocks noChangeArrowheads="1"/>
          </p:cNvSpPr>
          <p:nvPr/>
        </p:nvSpPr>
        <p:spPr bwMode="auto">
          <a:xfrm>
            <a:off x="539750" y="1989138"/>
            <a:ext cx="3960813" cy="936625"/>
          </a:xfrm>
          <a:prstGeom prst="flowChartAlternateProcess">
            <a:avLst/>
          </a:prstGeom>
          <a:solidFill>
            <a:srgbClr val="CCFFFF"/>
          </a:solidFill>
          <a:ln w="76200" cmpd="tri">
            <a:solidFill>
              <a:srgbClr val="0000CC"/>
            </a:solidFill>
            <a:miter lim="800000"/>
            <a:headEnd/>
            <a:tailEnd/>
          </a:ln>
          <a:effectLst>
            <a:outerShdw dist="107763" dir="18900000" algn="ctr" rotWithShape="0">
              <a:srgbClr val="808080">
                <a:alpha val="50000"/>
              </a:srgbClr>
            </a:outerShdw>
          </a:effectLst>
        </p:spPr>
        <p:txBody>
          <a:bodyPr/>
          <a:lstStyle/>
          <a:p>
            <a:pPr eaLnBrk="1" hangingPunct="1"/>
            <a:endParaRPr lang="ru-RU" sz="800">
              <a:solidFill>
                <a:srgbClr val="0000CC"/>
              </a:solidFill>
              <a:latin typeface="BalticaUzbek" charset="0"/>
            </a:endParaRPr>
          </a:p>
          <a:p>
            <a:pPr eaLnBrk="1" hangingPunct="1"/>
            <a:r>
              <a:rPr lang="uz-Cyrl-UZ" sz="2000">
                <a:solidFill>
                  <a:srgbClr val="990033"/>
                </a:solidFill>
              </a:rPr>
              <a:t>Бухоро,  Х аср</a:t>
            </a:r>
            <a:endParaRPr lang="ru-RU" sz="2000">
              <a:solidFill>
                <a:srgbClr val="990033"/>
              </a:solidFill>
            </a:endParaRPr>
          </a:p>
        </p:txBody>
      </p:sp>
      <p:sp>
        <p:nvSpPr>
          <p:cNvPr id="47112" name="AutoShape 8"/>
          <p:cNvSpPr>
            <a:spLocks noChangeArrowheads="1"/>
          </p:cNvSpPr>
          <p:nvPr/>
        </p:nvSpPr>
        <p:spPr bwMode="auto">
          <a:xfrm>
            <a:off x="4500563" y="1989138"/>
            <a:ext cx="4176712" cy="936625"/>
          </a:xfrm>
          <a:prstGeom prst="flowChartAlternateProcess">
            <a:avLst/>
          </a:prstGeom>
          <a:solidFill>
            <a:srgbClr val="CCFFFF"/>
          </a:solidFill>
          <a:ln w="76200" cmpd="tri">
            <a:solidFill>
              <a:srgbClr val="0000CC"/>
            </a:solidFill>
            <a:miter lim="800000"/>
            <a:headEnd/>
            <a:tailEnd/>
          </a:ln>
          <a:effectLst>
            <a:outerShdw dist="107763" dir="18900000" algn="ctr" rotWithShape="0">
              <a:srgbClr val="808080">
                <a:alpha val="50000"/>
              </a:srgbClr>
            </a:outerShdw>
          </a:effectLst>
        </p:spPr>
        <p:txBody>
          <a:bodyPr/>
          <a:lstStyle/>
          <a:p>
            <a:pPr eaLnBrk="1" hangingPunct="1"/>
            <a:endParaRPr lang="ru-RU" sz="800">
              <a:solidFill>
                <a:srgbClr val="0000CC"/>
              </a:solidFill>
              <a:latin typeface="BalticaUzbek" charset="0"/>
            </a:endParaRPr>
          </a:p>
          <a:p>
            <a:pPr eaLnBrk="1" hangingPunct="1"/>
            <a:r>
              <a:rPr lang="uz-Cyrl-UZ">
                <a:solidFill>
                  <a:srgbClr val="990033"/>
                </a:solidFill>
              </a:rPr>
              <a:t>Регистон мажмуи</a:t>
            </a:r>
            <a:endParaRPr lang="en-US" sz="2000" b="0">
              <a:solidFill>
                <a:srgbClr val="990033"/>
              </a:solidFill>
            </a:endParaRPr>
          </a:p>
          <a:p>
            <a:pPr algn="l" eaLnBrk="1" hangingPunct="1"/>
            <a:endParaRPr lang="ru-RU" sz="2000">
              <a:solidFill>
                <a:srgbClr val="990033"/>
              </a:solidFill>
              <a:effectLst>
                <a:outerShdw blurRad="38100" dist="38100" dir="2700000" algn="tl">
                  <a:srgbClr val="000000"/>
                </a:outerShdw>
              </a:effectLst>
            </a:endParaRPr>
          </a:p>
        </p:txBody>
      </p:sp>
      <p:sp>
        <p:nvSpPr>
          <p:cNvPr id="47113" name="AutoShape 9"/>
          <p:cNvSpPr>
            <a:spLocks noChangeArrowheads="1"/>
          </p:cNvSpPr>
          <p:nvPr/>
        </p:nvSpPr>
        <p:spPr bwMode="auto">
          <a:xfrm>
            <a:off x="539750" y="2924175"/>
            <a:ext cx="3960813" cy="936625"/>
          </a:xfrm>
          <a:prstGeom prst="flowChartAlternateProcess">
            <a:avLst/>
          </a:prstGeom>
          <a:solidFill>
            <a:srgbClr val="CCFFFF"/>
          </a:solidFill>
          <a:ln w="76200" cmpd="tri">
            <a:solidFill>
              <a:srgbClr val="0000CC"/>
            </a:solidFill>
            <a:miter lim="800000"/>
            <a:headEnd/>
            <a:tailEnd/>
          </a:ln>
          <a:effectLst>
            <a:outerShdw dist="107763" dir="18900000" algn="ctr" rotWithShape="0">
              <a:srgbClr val="808080">
                <a:alpha val="50000"/>
              </a:srgbClr>
            </a:outerShdw>
          </a:effectLst>
        </p:spPr>
        <p:txBody>
          <a:bodyPr/>
          <a:lstStyle/>
          <a:p>
            <a:pPr eaLnBrk="1" hangingPunct="1"/>
            <a:r>
              <a:rPr lang="uz-Cyrl-UZ" sz="2000">
                <a:solidFill>
                  <a:srgbClr val="990033"/>
                </a:solidFill>
              </a:rPr>
              <a:t>Самарқанд яқинидаги Тим қишлоғи, Х аср</a:t>
            </a:r>
            <a:endParaRPr lang="ru-RU" sz="2000">
              <a:solidFill>
                <a:srgbClr val="990033"/>
              </a:solidFill>
            </a:endParaRPr>
          </a:p>
        </p:txBody>
      </p:sp>
      <p:sp>
        <p:nvSpPr>
          <p:cNvPr id="47114" name="AutoShape 10"/>
          <p:cNvSpPr>
            <a:spLocks noChangeArrowheads="1"/>
          </p:cNvSpPr>
          <p:nvPr/>
        </p:nvSpPr>
        <p:spPr bwMode="auto">
          <a:xfrm>
            <a:off x="4500563" y="2924175"/>
            <a:ext cx="4176712" cy="936625"/>
          </a:xfrm>
          <a:prstGeom prst="flowChartAlternateProcess">
            <a:avLst/>
          </a:prstGeom>
          <a:solidFill>
            <a:srgbClr val="CCFFFF"/>
          </a:solidFill>
          <a:ln w="76200" cmpd="tri">
            <a:solidFill>
              <a:srgbClr val="0000CC"/>
            </a:solidFill>
            <a:miter lim="800000"/>
            <a:headEnd/>
            <a:tailEnd/>
          </a:ln>
          <a:effectLst>
            <a:outerShdw dist="107763" dir="18900000" algn="ctr" rotWithShape="0">
              <a:srgbClr val="808080">
                <a:alpha val="50000"/>
              </a:srgbClr>
            </a:outerShdw>
          </a:effectLst>
        </p:spPr>
        <p:txBody>
          <a:bodyPr/>
          <a:lstStyle/>
          <a:p>
            <a:pPr eaLnBrk="1" hangingPunct="1"/>
            <a:endParaRPr lang="ru-RU" sz="800">
              <a:solidFill>
                <a:srgbClr val="0000CC"/>
              </a:solidFill>
              <a:latin typeface="BalticaUzbek" charset="0"/>
            </a:endParaRPr>
          </a:p>
          <a:p>
            <a:pPr eaLnBrk="1" hangingPunct="1"/>
            <a:r>
              <a:rPr lang="uz-Cyrl-UZ">
                <a:solidFill>
                  <a:srgbClr val="990033"/>
                </a:solidFill>
              </a:rPr>
              <a:t>Араб ота мақбараси</a:t>
            </a:r>
            <a:endParaRPr lang="ru-RU">
              <a:solidFill>
                <a:srgbClr val="990033"/>
              </a:solidFill>
            </a:endParaRPr>
          </a:p>
        </p:txBody>
      </p:sp>
      <p:sp>
        <p:nvSpPr>
          <p:cNvPr id="47115" name="AutoShape 11"/>
          <p:cNvSpPr>
            <a:spLocks noChangeArrowheads="1"/>
          </p:cNvSpPr>
          <p:nvPr/>
        </p:nvSpPr>
        <p:spPr bwMode="auto">
          <a:xfrm>
            <a:off x="539750" y="3860800"/>
            <a:ext cx="3960813" cy="720725"/>
          </a:xfrm>
          <a:prstGeom prst="flowChartAlternateProcess">
            <a:avLst/>
          </a:prstGeom>
          <a:solidFill>
            <a:srgbClr val="CCFFFF"/>
          </a:solidFill>
          <a:ln w="76200" cmpd="tri">
            <a:solidFill>
              <a:srgbClr val="0000CC"/>
            </a:solidFill>
            <a:miter lim="800000"/>
            <a:headEnd/>
            <a:tailEnd/>
          </a:ln>
          <a:effectLst>
            <a:outerShdw dist="107763" dir="18900000" algn="ctr" rotWithShape="0">
              <a:srgbClr val="808080">
                <a:alpha val="50000"/>
              </a:srgbClr>
            </a:outerShdw>
          </a:effectLst>
        </p:spPr>
        <p:txBody>
          <a:bodyPr/>
          <a:lstStyle/>
          <a:p>
            <a:pPr eaLnBrk="1" hangingPunct="1"/>
            <a:endParaRPr lang="uz-Cyrl-UZ" sz="700">
              <a:solidFill>
                <a:srgbClr val="990033"/>
              </a:solidFill>
            </a:endParaRPr>
          </a:p>
          <a:p>
            <a:pPr eaLnBrk="1" hangingPunct="1"/>
            <a:r>
              <a:rPr lang="uz-Cyrl-UZ" sz="2000">
                <a:solidFill>
                  <a:srgbClr val="990033"/>
                </a:solidFill>
              </a:rPr>
              <a:t>Марв, Х</a:t>
            </a:r>
            <a:r>
              <a:rPr lang="en-US" sz="2000">
                <a:solidFill>
                  <a:srgbClr val="990033"/>
                </a:solidFill>
              </a:rPr>
              <a:t>II</a:t>
            </a:r>
            <a:r>
              <a:rPr lang="uz-Cyrl-UZ" sz="2000">
                <a:solidFill>
                  <a:srgbClr val="990033"/>
                </a:solidFill>
              </a:rPr>
              <a:t> аср</a:t>
            </a:r>
          </a:p>
        </p:txBody>
      </p:sp>
      <p:sp>
        <p:nvSpPr>
          <p:cNvPr id="47116" name="AutoShape 12"/>
          <p:cNvSpPr>
            <a:spLocks noChangeArrowheads="1"/>
          </p:cNvSpPr>
          <p:nvPr/>
        </p:nvSpPr>
        <p:spPr bwMode="auto">
          <a:xfrm>
            <a:off x="4500563" y="3860800"/>
            <a:ext cx="4176712" cy="720725"/>
          </a:xfrm>
          <a:prstGeom prst="flowChartAlternateProcess">
            <a:avLst/>
          </a:prstGeom>
          <a:solidFill>
            <a:srgbClr val="CCFFFF"/>
          </a:solidFill>
          <a:ln w="76200" cmpd="tri">
            <a:solidFill>
              <a:srgbClr val="0000CC"/>
            </a:solidFill>
            <a:miter lim="800000"/>
            <a:headEnd/>
            <a:tailEnd/>
          </a:ln>
          <a:effectLst>
            <a:outerShdw dist="107763" dir="18900000" algn="ctr" rotWithShape="0">
              <a:srgbClr val="808080">
                <a:alpha val="50000"/>
              </a:srgbClr>
            </a:outerShdw>
          </a:effectLst>
        </p:spPr>
        <p:txBody>
          <a:bodyPr/>
          <a:lstStyle/>
          <a:p>
            <a:pPr eaLnBrk="1" hangingPunct="1"/>
            <a:endParaRPr lang="ru-RU" sz="800">
              <a:solidFill>
                <a:srgbClr val="0000CC"/>
              </a:solidFill>
              <a:latin typeface="BalticaUzbek" charset="0"/>
            </a:endParaRPr>
          </a:p>
          <a:p>
            <a:pPr eaLnBrk="1" hangingPunct="1"/>
            <a:r>
              <a:rPr lang="uz-Cyrl-UZ">
                <a:solidFill>
                  <a:srgbClr val="990033"/>
                </a:solidFill>
              </a:rPr>
              <a:t>Султон Санжар мақбараси</a:t>
            </a:r>
            <a:endParaRPr lang="ru-RU">
              <a:solidFill>
                <a:srgbClr val="990033"/>
              </a:solidFill>
            </a:endParaRPr>
          </a:p>
        </p:txBody>
      </p:sp>
      <p:sp>
        <p:nvSpPr>
          <p:cNvPr id="47118" name="AutoShape 14"/>
          <p:cNvSpPr>
            <a:spLocks noChangeArrowheads="1"/>
          </p:cNvSpPr>
          <p:nvPr/>
        </p:nvSpPr>
        <p:spPr bwMode="auto">
          <a:xfrm>
            <a:off x="539750" y="4581525"/>
            <a:ext cx="3960813" cy="647700"/>
          </a:xfrm>
          <a:prstGeom prst="flowChartAlternateProcess">
            <a:avLst/>
          </a:prstGeom>
          <a:solidFill>
            <a:srgbClr val="CCFFFF"/>
          </a:solidFill>
          <a:ln w="76200" cmpd="tri">
            <a:solidFill>
              <a:srgbClr val="0000CC"/>
            </a:solidFill>
            <a:miter lim="800000"/>
            <a:headEnd/>
            <a:tailEnd/>
          </a:ln>
          <a:effectLst>
            <a:outerShdw dist="107763" dir="18900000" algn="ctr" rotWithShape="0">
              <a:srgbClr val="808080">
                <a:alpha val="50000"/>
              </a:srgbClr>
            </a:outerShdw>
          </a:effectLst>
        </p:spPr>
        <p:txBody>
          <a:bodyPr/>
          <a:lstStyle/>
          <a:p>
            <a:pPr eaLnBrk="1" hangingPunct="1"/>
            <a:endParaRPr lang="uz-Cyrl-UZ" sz="700">
              <a:solidFill>
                <a:srgbClr val="990033"/>
              </a:solidFill>
            </a:endParaRPr>
          </a:p>
          <a:p>
            <a:pPr eaLnBrk="1" hangingPunct="1"/>
            <a:r>
              <a:rPr lang="uz-Cyrl-UZ" sz="2000">
                <a:solidFill>
                  <a:srgbClr val="990033"/>
                </a:solidFill>
              </a:rPr>
              <a:t>Ўзган, Х</a:t>
            </a:r>
            <a:r>
              <a:rPr lang="en-US" sz="2000">
                <a:solidFill>
                  <a:srgbClr val="990033"/>
                </a:solidFill>
              </a:rPr>
              <a:t>I</a:t>
            </a:r>
            <a:r>
              <a:rPr lang="uz-Cyrl-UZ" sz="2000">
                <a:solidFill>
                  <a:srgbClr val="990033"/>
                </a:solidFill>
              </a:rPr>
              <a:t> аср</a:t>
            </a:r>
          </a:p>
        </p:txBody>
      </p:sp>
      <p:sp>
        <p:nvSpPr>
          <p:cNvPr id="47119" name="AutoShape 15"/>
          <p:cNvSpPr>
            <a:spLocks noChangeArrowheads="1"/>
          </p:cNvSpPr>
          <p:nvPr/>
        </p:nvSpPr>
        <p:spPr bwMode="auto">
          <a:xfrm>
            <a:off x="4500563" y="4581525"/>
            <a:ext cx="4176712" cy="647700"/>
          </a:xfrm>
          <a:prstGeom prst="flowChartAlternateProcess">
            <a:avLst/>
          </a:prstGeom>
          <a:solidFill>
            <a:srgbClr val="CCFFFF"/>
          </a:solidFill>
          <a:ln w="76200" cmpd="tri">
            <a:solidFill>
              <a:srgbClr val="0000CC"/>
            </a:solidFill>
            <a:miter lim="800000"/>
            <a:headEnd/>
            <a:tailEnd/>
          </a:ln>
          <a:effectLst>
            <a:outerShdw dist="107763" dir="18900000" algn="ctr" rotWithShape="0">
              <a:srgbClr val="808080">
                <a:alpha val="50000"/>
              </a:srgbClr>
            </a:outerShdw>
          </a:effectLst>
        </p:spPr>
        <p:txBody>
          <a:bodyPr/>
          <a:lstStyle/>
          <a:p>
            <a:pPr eaLnBrk="1" hangingPunct="1"/>
            <a:endParaRPr lang="ru-RU" sz="800">
              <a:solidFill>
                <a:srgbClr val="0000CC"/>
              </a:solidFill>
              <a:latin typeface="BalticaUzbek" charset="0"/>
            </a:endParaRPr>
          </a:p>
          <a:p>
            <a:pPr eaLnBrk="1" hangingPunct="1"/>
            <a:r>
              <a:rPr lang="uz-Cyrl-UZ">
                <a:solidFill>
                  <a:srgbClr val="990033"/>
                </a:solidFill>
              </a:rPr>
              <a:t>Қорахонийлар мақбараси</a:t>
            </a:r>
            <a:endParaRPr lang="ru-RU">
              <a:solidFill>
                <a:srgbClr val="990033"/>
              </a:solidFill>
            </a:endParaRPr>
          </a:p>
        </p:txBody>
      </p:sp>
      <p:sp>
        <p:nvSpPr>
          <p:cNvPr id="47120" name="AutoShape 16"/>
          <p:cNvSpPr>
            <a:spLocks noChangeArrowheads="1"/>
          </p:cNvSpPr>
          <p:nvPr/>
        </p:nvSpPr>
        <p:spPr bwMode="auto">
          <a:xfrm>
            <a:off x="539750" y="5229225"/>
            <a:ext cx="3960813" cy="720725"/>
          </a:xfrm>
          <a:prstGeom prst="flowChartAlternateProcess">
            <a:avLst/>
          </a:prstGeom>
          <a:solidFill>
            <a:srgbClr val="CCFFFF"/>
          </a:solidFill>
          <a:ln w="76200" cmpd="tri">
            <a:solidFill>
              <a:srgbClr val="0000CC"/>
            </a:solidFill>
            <a:miter lim="800000"/>
            <a:headEnd/>
            <a:tailEnd/>
          </a:ln>
          <a:effectLst>
            <a:outerShdw dist="107763" dir="18900000" algn="ctr" rotWithShape="0">
              <a:srgbClr val="808080">
                <a:alpha val="50000"/>
              </a:srgbClr>
            </a:outerShdw>
          </a:effectLst>
        </p:spPr>
        <p:txBody>
          <a:bodyPr/>
          <a:lstStyle/>
          <a:p>
            <a:pPr eaLnBrk="1" hangingPunct="1"/>
            <a:endParaRPr lang="uz-Cyrl-UZ" sz="700">
              <a:solidFill>
                <a:srgbClr val="990033"/>
              </a:solidFill>
            </a:endParaRPr>
          </a:p>
          <a:p>
            <a:pPr eaLnBrk="1" hangingPunct="1"/>
            <a:r>
              <a:rPr lang="uz-Cyrl-UZ" sz="2000">
                <a:solidFill>
                  <a:srgbClr val="990033"/>
                </a:solidFill>
              </a:rPr>
              <a:t>Ғазна, Х</a:t>
            </a:r>
            <a:r>
              <a:rPr lang="en-US" sz="2000">
                <a:solidFill>
                  <a:srgbClr val="990033"/>
                </a:solidFill>
              </a:rPr>
              <a:t>I</a:t>
            </a:r>
            <a:r>
              <a:rPr lang="uz-Cyrl-UZ" sz="2000">
                <a:solidFill>
                  <a:srgbClr val="990033"/>
                </a:solidFill>
              </a:rPr>
              <a:t> аср</a:t>
            </a:r>
          </a:p>
        </p:txBody>
      </p:sp>
      <p:sp>
        <p:nvSpPr>
          <p:cNvPr id="47121" name="AutoShape 17"/>
          <p:cNvSpPr>
            <a:spLocks noChangeArrowheads="1"/>
          </p:cNvSpPr>
          <p:nvPr/>
        </p:nvSpPr>
        <p:spPr bwMode="auto">
          <a:xfrm>
            <a:off x="4500563" y="5229225"/>
            <a:ext cx="4176712" cy="720725"/>
          </a:xfrm>
          <a:prstGeom prst="flowChartAlternateProcess">
            <a:avLst/>
          </a:prstGeom>
          <a:solidFill>
            <a:srgbClr val="CCFFFF"/>
          </a:solidFill>
          <a:ln w="76200" cmpd="tri">
            <a:solidFill>
              <a:srgbClr val="0000CC"/>
            </a:solidFill>
            <a:miter lim="800000"/>
            <a:headEnd/>
            <a:tailEnd/>
          </a:ln>
          <a:effectLst>
            <a:outerShdw dist="107763" dir="18900000" algn="ctr" rotWithShape="0">
              <a:srgbClr val="808080">
                <a:alpha val="50000"/>
              </a:srgbClr>
            </a:outerShdw>
          </a:effectLst>
        </p:spPr>
        <p:txBody>
          <a:bodyPr/>
          <a:lstStyle/>
          <a:p>
            <a:pPr eaLnBrk="1" hangingPunct="1"/>
            <a:r>
              <a:rPr lang="uz-Cyrl-UZ">
                <a:solidFill>
                  <a:srgbClr val="990033"/>
                </a:solidFill>
              </a:rPr>
              <a:t>Ғазнавийларнинг ёзги саройи мажмуи</a:t>
            </a:r>
            <a:endParaRPr lang="ru-RU">
              <a:solidFill>
                <a:srgbClr val="990033"/>
              </a:solidFill>
            </a:endParaRPr>
          </a:p>
        </p:txBody>
      </p:sp>
      <p:sp>
        <p:nvSpPr>
          <p:cNvPr id="47122" name="AutoShape 18"/>
          <p:cNvSpPr>
            <a:spLocks noChangeArrowheads="1"/>
          </p:cNvSpPr>
          <p:nvPr/>
        </p:nvSpPr>
        <p:spPr bwMode="auto">
          <a:xfrm>
            <a:off x="539750" y="5949950"/>
            <a:ext cx="3960813" cy="647700"/>
          </a:xfrm>
          <a:prstGeom prst="flowChartAlternateProcess">
            <a:avLst/>
          </a:prstGeom>
          <a:solidFill>
            <a:srgbClr val="CCFFFF"/>
          </a:solidFill>
          <a:ln w="76200" cmpd="tri">
            <a:solidFill>
              <a:srgbClr val="0000CC"/>
            </a:solidFill>
            <a:miter lim="800000"/>
            <a:headEnd/>
            <a:tailEnd/>
          </a:ln>
          <a:effectLst>
            <a:outerShdw dist="107763" dir="18900000" algn="ctr" rotWithShape="0">
              <a:srgbClr val="808080">
                <a:alpha val="50000"/>
              </a:srgbClr>
            </a:outerShdw>
          </a:effectLst>
        </p:spPr>
        <p:txBody>
          <a:bodyPr/>
          <a:lstStyle/>
          <a:p>
            <a:pPr eaLnBrk="1" hangingPunct="1"/>
            <a:endParaRPr lang="uz-Cyrl-UZ" sz="700">
              <a:solidFill>
                <a:srgbClr val="990033"/>
              </a:solidFill>
            </a:endParaRPr>
          </a:p>
          <a:p>
            <a:pPr eaLnBrk="1" hangingPunct="1"/>
            <a:r>
              <a:rPr lang="uz-Cyrl-UZ" sz="2000">
                <a:solidFill>
                  <a:srgbClr val="990033"/>
                </a:solidFill>
              </a:rPr>
              <a:t>Бухоро, 1127 йил</a:t>
            </a:r>
          </a:p>
        </p:txBody>
      </p:sp>
      <p:sp>
        <p:nvSpPr>
          <p:cNvPr id="47123" name="AutoShape 19"/>
          <p:cNvSpPr>
            <a:spLocks noChangeArrowheads="1"/>
          </p:cNvSpPr>
          <p:nvPr/>
        </p:nvSpPr>
        <p:spPr bwMode="auto">
          <a:xfrm>
            <a:off x="4500563" y="5949950"/>
            <a:ext cx="4176712" cy="647700"/>
          </a:xfrm>
          <a:prstGeom prst="flowChartAlternateProcess">
            <a:avLst/>
          </a:prstGeom>
          <a:solidFill>
            <a:srgbClr val="CCFFFF"/>
          </a:solidFill>
          <a:ln w="76200" cmpd="tri">
            <a:solidFill>
              <a:srgbClr val="0000CC"/>
            </a:solidFill>
            <a:miter lim="800000"/>
            <a:headEnd/>
            <a:tailEnd/>
          </a:ln>
          <a:effectLst>
            <a:outerShdw dist="107763" dir="18900000" algn="ctr" rotWithShape="0">
              <a:srgbClr val="808080">
                <a:alpha val="50000"/>
              </a:srgbClr>
            </a:outerShdw>
          </a:effectLst>
        </p:spPr>
        <p:txBody>
          <a:bodyPr/>
          <a:lstStyle/>
          <a:p>
            <a:pPr eaLnBrk="1" hangingPunct="1"/>
            <a:endParaRPr lang="ru-RU" sz="800">
              <a:solidFill>
                <a:srgbClr val="0000CC"/>
              </a:solidFill>
              <a:latin typeface="BalticaUzbek" charset="0"/>
            </a:endParaRPr>
          </a:p>
          <a:p>
            <a:pPr eaLnBrk="1" hangingPunct="1"/>
            <a:r>
              <a:rPr lang="uz-Cyrl-UZ">
                <a:solidFill>
                  <a:srgbClr val="990033"/>
                </a:solidFill>
              </a:rPr>
              <a:t>Минораи Калон мақбараси</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7108"/>
                                        </p:tgtEl>
                                        <p:attrNameLst>
                                          <p:attrName>style.visibility</p:attrName>
                                        </p:attrNameLst>
                                      </p:cBhvr>
                                      <p:to>
                                        <p:strVal val="visible"/>
                                      </p:to>
                                    </p:set>
                                    <p:animEffect transition="in" filter="fade">
                                      <p:cBhvr>
                                        <p:cTn id="7" dur="2000"/>
                                        <p:tgtEl>
                                          <p:spTgt spid="47108"/>
                                        </p:tgtEl>
                                      </p:cBhvr>
                                    </p:animEffect>
                                    <p:anim calcmode="lin" valueType="num">
                                      <p:cBhvr>
                                        <p:cTn id="8" dur="2000" fill="hold"/>
                                        <p:tgtEl>
                                          <p:spTgt spid="47108"/>
                                        </p:tgtEl>
                                        <p:attrNameLst>
                                          <p:attrName>ppt_x</p:attrName>
                                        </p:attrNameLst>
                                      </p:cBhvr>
                                      <p:tavLst>
                                        <p:tav tm="0">
                                          <p:val>
                                            <p:strVal val="#ppt_x"/>
                                          </p:val>
                                        </p:tav>
                                        <p:tav tm="100000">
                                          <p:val>
                                            <p:strVal val="#ppt_x"/>
                                          </p:val>
                                        </p:tav>
                                      </p:tavLst>
                                    </p:anim>
                                    <p:anim calcmode="lin" valueType="num">
                                      <p:cBhvr>
                                        <p:cTn id="9" dur="2000" fill="hold"/>
                                        <p:tgtEl>
                                          <p:spTgt spid="4710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8" presetClass="entr" presetSubtype="16" fill="hold" grpId="0" nodeType="afterEffect">
                                  <p:stCondLst>
                                    <p:cond delay="0"/>
                                  </p:stCondLst>
                                  <p:childTnLst>
                                    <p:set>
                                      <p:cBhvr>
                                        <p:cTn id="12" dur="1" fill="hold">
                                          <p:stCondLst>
                                            <p:cond delay="0"/>
                                          </p:stCondLst>
                                        </p:cTn>
                                        <p:tgtEl>
                                          <p:spTgt spid="47109"/>
                                        </p:tgtEl>
                                        <p:attrNameLst>
                                          <p:attrName>style.visibility</p:attrName>
                                        </p:attrNameLst>
                                      </p:cBhvr>
                                      <p:to>
                                        <p:strVal val="visible"/>
                                      </p:to>
                                    </p:set>
                                    <p:animEffect transition="in" filter="diamond(in)">
                                      <p:cBhvr>
                                        <p:cTn id="13" dur="3000"/>
                                        <p:tgtEl>
                                          <p:spTgt spid="47109"/>
                                        </p:tgtEl>
                                      </p:cBhvr>
                                    </p:animEffect>
                                  </p:childTnLst>
                                </p:cTn>
                              </p:par>
                            </p:childTnLst>
                          </p:cTn>
                        </p:par>
                        <p:par>
                          <p:cTn id="14" fill="hold" nodeType="afterGroup">
                            <p:stCondLst>
                              <p:cond delay="5000"/>
                            </p:stCondLst>
                            <p:childTnLst>
                              <p:par>
                                <p:cTn id="15" presetID="8" presetClass="entr" presetSubtype="16" fill="hold" grpId="0" nodeType="afterEffect">
                                  <p:stCondLst>
                                    <p:cond delay="0"/>
                                  </p:stCondLst>
                                  <p:childTnLst>
                                    <p:set>
                                      <p:cBhvr>
                                        <p:cTn id="16" dur="1" fill="hold">
                                          <p:stCondLst>
                                            <p:cond delay="0"/>
                                          </p:stCondLst>
                                        </p:cTn>
                                        <p:tgtEl>
                                          <p:spTgt spid="47110"/>
                                        </p:tgtEl>
                                        <p:attrNameLst>
                                          <p:attrName>style.visibility</p:attrName>
                                        </p:attrNameLst>
                                      </p:cBhvr>
                                      <p:to>
                                        <p:strVal val="visible"/>
                                      </p:to>
                                    </p:set>
                                    <p:animEffect transition="in" filter="diamond(in)">
                                      <p:cBhvr>
                                        <p:cTn id="17" dur="3000"/>
                                        <p:tgtEl>
                                          <p:spTgt spid="47110"/>
                                        </p:tgtEl>
                                      </p:cBhvr>
                                    </p:animEffect>
                                  </p:childTnLst>
                                </p:cTn>
                              </p:par>
                            </p:childTnLst>
                          </p:cTn>
                        </p:par>
                        <p:par>
                          <p:cTn id="18" fill="hold" nodeType="afterGroup">
                            <p:stCondLst>
                              <p:cond delay="8000"/>
                            </p:stCondLst>
                            <p:childTnLst>
                              <p:par>
                                <p:cTn id="19" presetID="8" presetClass="entr" presetSubtype="16" fill="hold" grpId="0" nodeType="afterEffect">
                                  <p:stCondLst>
                                    <p:cond delay="0"/>
                                  </p:stCondLst>
                                  <p:childTnLst>
                                    <p:set>
                                      <p:cBhvr>
                                        <p:cTn id="20" dur="1" fill="hold">
                                          <p:stCondLst>
                                            <p:cond delay="0"/>
                                          </p:stCondLst>
                                        </p:cTn>
                                        <p:tgtEl>
                                          <p:spTgt spid="47111"/>
                                        </p:tgtEl>
                                        <p:attrNameLst>
                                          <p:attrName>style.visibility</p:attrName>
                                        </p:attrNameLst>
                                      </p:cBhvr>
                                      <p:to>
                                        <p:strVal val="visible"/>
                                      </p:to>
                                    </p:set>
                                    <p:animEffect transition="in" filter="diamond(in)">
                                      <p:cBhvr>
                                        <p:cTn id="21" dur="3000"/>
                                        <p:tgtEl>
                                          <p:spTgt spid="47111"/>
                                        </p:tgtEl>
                                      </p:cBhvr>
                                    </p:animEffect>
                                  </p:childTnLst>
                                </p:cTn>
                              </p:par>
                            </p:childTnLst>
                          </p:cTn>
                        </p:par>
                        <p:par>
                          <p:cTn id="22" fill="hold" nodeType="afterGroup">
                            <p:stCondLst>
                              <p:cond delay="11000"/>
                            </p:stCondLst>
                            <p:childTnLst>
                              <p:par>
                                <p:cTn id="23" presetID="8" presetClass="entr" presetSubtype="16" fill="hold" grpId="0" nodeType="afterEffect">
                                  <p:stCondLst>
                                    <p:cond delay="0"/>
                                  </p:stCondLst>
                                  <p:childTnLst>
                                    <p:set>
                                      <p:cBhvr>
                                        <p:cTn id="24" dur="1" fill="hold">
                                          <p:stCondLst>
                                            <p:cond delay="0"/>
                                          </p:stCondLst>
                                        </p:cTn>
                                        <p:tgtEl>
                                          <p:spTgt spid="47112"/>
                                        </p:tgtEl>
                                        <p:attrNameLst>
                                          <p:attrName>style.visibility</p:attrName>
                                        </p:attrNameLst>
                                      </p:cBhvr>
                                      <p:to>
                                        <p:strVal val="visible"/>
                                      </p:to>
                                    </p:set>
                                    <p:animEffect transition="in" filter="diamond(in)">
                                      <p:cBhvr>
                                        <p:cTn id="25" dur="3000"/>
                                        <p:tgtEl>
                                          <p:spTgt spid="47112"/>
                                        </p:tgtEl>
                                      </p:cBhvr>
                                    </p:animEffect>
                                  </p:childTnLst>
                                </p:cTn>
                              </p:par>
                            </p:childTnLst>
                          </p:cTn>
                        </p:par>
                        <p:par>
                          <p:cTn id="26" fill="hold" nodeType="afterGroup">
                            <p:stCondLst>
                              <p:cond delay="14000"/>
                            </p:stCondLst>
                            <p:childTnLst>
                              <p:par>
                                <p:cTn id="27" presetID="8" presetClass="entr" presetSubtype="16" fill="hold" grpId="0" nodeType="afterEffect">
                                  <p:stCondLst>
                                    <p:cond delay="0"/>
                                  </p:stCondLst>
                                  <p:childTnLst>
                                    <p:set>
                                      <p:cBhvr>
                                        <p:cTn id="28" dur="1" fill="hold">
                                          <p:stCondLst>
                                            <p:cond delay="0"/>
                                          </p:stCondLst>
                                        </p:cTn>
                                        <p:tgtEl>
                                          <p:spTgt spid="47113"/>
                                        </p:tgtEl>
                                        <p:attrNameLst>
                                          <p:attrName>style.visibility</p:attrName>
                                        </p:attrNameLst>
                                      </p:cBhvr>
                                      <p:to>
                                        <p:strVal val="visible"/>
                                      </p:to>
                                    </p:set>
                                    <p:animEffect transition="in" filter="diamond(in)">
                                      <p:cBhvr>
                                        <p:cTn id="29" dur="3000"/>
                                        <p:tgtEl>
                                          <p:spTgt spid="47113"/>
                                        </p:tgtEl>
                                      </p:cBhvr>
                                    </p:animEffect>
                                  </p:childTnLst>
                                </p:cTn>
                              </p:par>
                            </p:childTnLst>
                          </p:cTn>
                        </p:par>
                        <p:par>
                          <p:cTn id="30" fill="hold" nodeType="afterGroup">
                            <p:stCondLst>
                              <p:cond delay="17000"/>
                            </p:stCondLst>
                            <p:childTnLst>
                              <p:par>
                                <p:cTn id="31" presetID="8" presetClass="entr" presetSubtype="16" fill="hold" grpId="0" nodeType="afterEffect">
                                  <p:stCondLst>
                                    <p:cond delay="0"/>
                                  </p:stCondLst>
                                  <p:childTnLst>
                                    <p:set>
                                      <p:cBhvr>
                                        <p:cTn id="32" dur="1" fill="hold">
                                          <p:stCondLst>
                                            <p:cond delay="0"/>
                                          </p:stCondLst>
                                        </p:cTn>
                                        <p:tgtEl>
                                          <p:spTgt spid="47114"/>
                                        </p:tgtEl>
                                        <p:attrNameLst>
                                          <p:attrName>style.visibility</p:attrName>
                                        </p:attrNameLst>
                                      </p:cBhvr>
                                      <p:to>
                                        <p:strVal val="visible"/>
                                      </p:to>
                                    </p:set>
                                    <p:animEffect transition="in" filter="diamond(in)">
                                      <p:cBhvr>
                                        <p:cTn id="33" dur="3000"/>
                                        <p:tgtEl>
                                          <p:spTgt spid="47114"/>
                                        </p:tgtEl>
                                      </p:cBhvr>
                                    </p:animEffect>
                                  </p:childTnLst>
                                </p:cTn>
                              </p:par>
                            </p:childTnLst>
                          </p:cTn>
                        </p:par>
                        <p:par>
                          <p:cTn id="34" fill="hold" nodeType="afterGroup">
                            <p:stCondLst>
                              <p:cond delay="20000"/>
                            </p:stCondLst>
                            <p:childTnLst>
                              <p:par>
                                <p:cTn id="35" presetID="8" presetClass="entr" presetSubtype="16" fill="hold" grpId="0" nodeType="afterEffect">
                                  <p:stCondLst>
                                    <p:cond delay="0"/>
                                  </p:stCondLst>
                                  <p:childTnLst>
                                    <p:set>
                                      <p:cBhvr>
                                        <p:cTn id="36" dur="1" fill="hold">
                                          <p:stCondLst>
                                            <p:cond delay="0"/>
                                          </p:stCondLst>
                                        </p:cTn>
                                        <p:tgtEl>
                                          <p:spTgt spid="47115"/>
                                        </p:tgtEl>
                                        <p:attrNameLst>
                                          <p:attrName>style.visibility</p:attrName>
                                        </p:attrNameLst>
                                      </p:cBhvr>
                                      <p:to>
                                        <p:strVal val="visible"/>
                                      </p:to>
                                    </p:set>
                                    <p:animEffect transition="in" filter="diamond(in)">
                                      <p:cBhvr>
                                        <p:cTn id="37" dur="3000"/>
                                        <p:tgtEl>
                                          <p:spTgt spid="47115"/>
                                        </p:tgtEl>
                                      </p:cBhvr>
                                    </p:animEffect>
                                  </p:childTnLst>
                                </p:cTn>
                              </p:par>
                            </p:childTnLst>
                          </p:cTn>
                        </p:par>
                        <p:par>
                          <p:cTn id="38" fill="hold" nodeType="afterGroup">
                            <p:stCondLst>
                              <p:cond delay="23000"/>
                            </p:stCondLst>
                            <p:childTnLst>
                              <p:par>
                                <p:cTn id="39" presetID="8" presetClass="entr" presetSubtype="16" fill="hold" grpId="0" nodeType="afterEffect">
                                  <p:stCondLst>
                                    <p:cond delay="0"/>
                                  </p:stCondLst>
                                  <p:childTnLst>
                                    <p:set>
                                      <p:cBhvr>
                                        <p:cTn id="40" dur="1" fill="hold">
                                          <p:stCondLst>
                                            <p:cond delay="0"/>
                                          </p:stCondLst>
                                        </p:cTn>
                                        <p:tgtEl>
                                          <p:spTgt spid="47116"/>
                                        </p:tgtEl>
                                        <p:attrNameLst>
                                          <p:attrName>style.visibility</p:attrName>
                                        </p:attrNameLst>
                                      </p:cBhvr>
                                      <p:to>
                                        <p:strVal val="visible"/>
                                      </p:to>
                                    </p:set>
                                    <p:animEffect transition="in" filter="diamond(in)">
                                      <p:cBhvr>
                                        <p:cTn id="41" dur="3000"/>
                                        <p:tgtEl>
                                          <p:spTgt spid="47116"/>
                                        </p:tgtEl>
                                      </p:cBhvr>
                                    </p:animEffect>
                                  </p:childTnLst>
                                </p:cTn>
                              </p:par>
                            </p:childTnLst>
                          </p:cTn>
                        </p:par>
                        <p:par>
                          <p:cTn id="42" fill="hold" nodeType="afterGroup">
                            <p:stCondLst>
                              <p:cond delay="26000"/>
                            </p:stCondLst>
                            <p:childTnLst>
                              <p:par>
                                <p:cTn id="43" presetID="8" presetClass="entr" presetSubtype="16" fill="hold" grpId="0" nodeType="afterEffect">
                                  <p:stCondLst>
                                    <p:cond delay="0"/>
                                  </p:stCondLst>
                                  <p:childTnLst>
                                    <p:set>
                                      <p:cBhvr>
                                        <p:cTn id="44" dur="1" fill="hold">
                                          <p:stCondLst>
                                            <p:cond delay="0"/>
                                          </p:stCondLst>
                                        </p:cTn>
                                        <p:tgtEl>
                                          <p:spTgt spid="47118"/>
                                        </p:tgtEl>
                                        <p:attrNameLst>
                                          <p:attrName>style.visibility</p:attrName>
                                        </p:attrNameLst>
                                      </p:cBhvr>
                                      <p:to>
                                        <p:strVal val="visible"/>
                                      </p:to>
                                    </p:set>
                                    <p:animEffect transition="in" filter="diamond(in)">
                                      <p:cBhvr>
                                        <p:cTn id="45" dur="3000"/>
                                        <p:tgtEl>
                                          <p:spTgt spid="47118"/>
                                        </p:tgtEl>
                                      </p:cBhvr>
                                    </p:animEffect>
                                  </p:childTnLst>
                                </p:cTn>
                              </p:par>
                            </p:childTnLst>
                          </p:cTn>
                        </p:par>
                        <p:par>
                          <p:cTn id="46" fill="hold" nodeType="afterGroup">
                            <p:stCondLst>
                              <p:cond delay="29000"/>
                            </p:stCondLst>
                            <p:childTnLst>
                              <p:par>
                                <p:cTn id="47" presetID="8" presetClass="entr" presetSubtype="16" fill="hold" grpId="0" nodeType="afterEffect">
                                  <p:stCondLst>
                                    <p:cond delay="0"/>
                                  </p:stCondLst>
                                  <p:childTnLst>
                                    <p:set>
                                      <p:cBhvr>
                                        <p:cTn id="48" dur="1" fill="hold">
                                          <p:stCondLst>
                                            <p:cond delay="0"/>
                                          </p:stCondLst>
                                        </p:cTn>
                                        <p:tgtEl>
                                          <p:spTgt spid="47119"/>
                                        </p:tgtEl>
                                        <p:attrNameLst>
                                          <p:attrName>style.visibility</p:attrName>
                                        </p:attrNameLst>
                                      </p:cBhvr>
                                      <p:to>
                                        <p:strVal val="visible"/>
                                      </p:to>
                                    </p:set>
                                    <p:animEffect transition="in" filter="diamond(in)">
                                      <p:cBhvr>
                                        <p:cTn id="49" dur="3000"/>
                                        <p:tgtEl>
                                          <p:spTgt spid="47119"/>
                                        </p:tgtEl>
                                      </p:cBhvr>
                                    </p:animEffect>
                                  </p:childTnLst>
                                </p:cTn>
                              </p:par>
                            </p:childTnLst>
                          </p:cTn>
                        </p:par>
                        <p:par>
                          <p:cTn id="50" fill="hold" nodeType="afterGroup">
                            <p:stCondLst>
                              <p:cond delay="32000"/>
                            </p:stCondLst>
                            <p:childTnLst>
                              <p:par>
                                <p:cTn id="51" presetID="8" presetClass="entr" presetSubtype="16" fill="hold" grpId="0" nodeType="afterEffect">
                                  <p:stCondLst>
                                    <p:cond delay="0"/>
                                  </p:stCondLst>
                                  <p:childTnLst>
                                    <p:set>
                                      <p:cBhvr>
                                        <p:cTn id="52" dur="1" fill="hold">
                                          <p:stCondLst>
                                            <p:cond delay="0"/>
                                          </p:stCondLst>
                                        </p:cTn>
                                        <p:tgtEl>
                                          <p:spTgt spid="47120"/>
                                        </p:tgtEl>
                                        <p:attrNameLst>
                                          <p:attrName>style.visibility</p:attrName>
                                        </p:attrNameLst>
                                      </p:cBhvr>
                                      <p:to>
                                        <p:strVal val="visible"/>
                                      </p:to>
                                    </p:set>
                                    <p:animEffect transition="in" filter="diamond(in)">
                                      <p:cBhvr>
                                        <p:cTn id="53" dur="3000"/>
                                        <p:tgtEl>
                                          <p:spTgt spid="47120"/>
                                        </p:tgtEl>
                                      </p:cBhvr>
                                    </p:animEffect>
                                  </p:childTnLst>
                                </p:cTn>
                              </p:par>
                            </p:childTnLst>
                          </p:cTn>
                        </p:par>
                        <p:par>
                          <p:cTn id="54" fill="hold" nodeType="afterGroup">
                            <p:stCondLst>
                              <p:cond delay="35000"/>
                            </p:stCondLst>
                            <p:childTnLst>
                              <p:par>
                                <p:cTn id="55" presetID="8" presetClass="entr" presetSubtype="16" fill="hold" grpId="0" nodeType="afterEffect">
                                  <p:stCondLst>
                                    <p:cond delay="0"/>
                                  </p:stCondLst>
                                  <p:childTnLst>
                                    <p:set>
                                      <p:cBhvr>
                                        <p:cTn id="56" dur="1" fill="hold">
                                          <p:stCondLst>
                                            <p:cond delay="0"/>
                                          </p:stCondLst>
                                        </p:cTn>
                                        <p:tgtEl>
                                          <p:spTgt spid="47121"/>
                                        </p:tgtEl>
                                        <p:attrNameLst>
                                          <p:attrName>style.visibility</p:attrName>
                                        </p:attrNameLst>
                                      </p:cBhvr>
                                      <p:to>
                                        <p:strVal val="visible"/>
                                      </p:to>
                                    </p:set>
                                    <p:animEffect transition="in" filter="diamond(in)">
                                      <p:cBhvr>
                                        <p:cTn id="57" dur="3000"/>
                                        <p:tgtEl>
                                          <p:spTgt spid="47121"/>
                                        </p:tgtEl>
                                      </p:cBhvr>
                                    </p:animEffect>
                                  </p:childTnLst>
                                </p:cTn>
                              </p:par>
                            </p:childTnLst>
                          </p:cTn>
                        </p:par>
                        <p:par>
                          <p:cTn id="58" fill="hold" nodeType="afterGroup">
                            <p:stCondLst>
                              <p:cond delay="38000"/>
                            </p:stCondLst>
                            <p:childTnLst>
                              <p:par>
                                <p:cTn id="59" presetID="8" presetClass="entr" presetSubtype="16" fill="hold" grpId="0" nodeType="afterEffect">
                                  <p:stCondLst>
                                    <p:cond delay="0"/>
                                  </p:stCondLst>
                                  <p:childTnLst>
                                    <p:set>
                                      <p:cBhvr>
                                        <p:cTn id="60" dur="1" fill="hold">
                                          <p:stCondLst>
                                            <p:cond delay="0"/>
                                          </p:stCondLst>
                                        </p:cTn>
                                        <p:tgtEl>
                                          <p:spTgt spid="47122"/>
                                        </p:tgtEl>
                                        <p:attrNameLst>
                                          <p:attrName>style.visibility</p:attrName>
                                        </p:attrNameLst>
                                      </p:cBhvr>
                                      <p:to>
                                        <p:strVal val="visible"/>
                                      </p:to>
                                    </p:set>
                                    <p:animEffect transition="in" filter="diamond(in)">
                                      <p:cBhvr>
                                        <p:cTn id="61" dur="3000"/>
                                        <p:tgtEl>
                                          <p:spTgt spid="47122"/>
                                        </p:tgtEl>
                                      </p:cBhvr>
                                    </p:animEffect>
                                  </p:childTnLst>
                                </p:cTn>
                              </p:par>
                            </p:childTnLst>
                          </p:cTn>
                        </p:par>
                        <p:par>
                          <p:cTn id="62" fill="hold" nodeType="afterGroup">
                            <p:stCondLst>
                              <p:cond delay="41000"/>
                            </p:stCondLst>
                            <p:childTnLst>
                              <p:par>
                                <p:cTn id="63" presetID="8" presetClass="entr" presetSubtype="16" fill="hold" grpId="0" nodeType="afterEffect">
                                  <p:stCondLst>
                                    <p:cond delay="0"/>
                                  </p:stCondLst>
                                  <p:childTnLst>
                                    <p:set>
                                      <p:cBhvr>
                                        <p:cTn id="64" dur="1" fill="hold">
                                          <p:stCondLst>
                                            <p:cond delay="0"/>
                                          </p:stCondLst>
                                        </p:cTn>
                                        <p:tgtEl>
                                          <p:spTgt spid="47123"/>
                                        </p:tgtEl>
                                        <p:attrNameLst>
                                          <p:attrName>style.visibility</p:attrName>
                                        </p:attrNameLst>
                                      </p:cBhvr>
                                      <p:to>
                                        <p:strVal val="visible"/>
                                      </p:to>
                                    </p:set>
                                    <p:animEffect transition="in" filter="diamond(in)">
                                      <p:cBhvr>
                                        <p:cTn id="65" dur="3000"/>
                                        <p:tgtEl>
                                          <p:spTgt spid="47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8" grpId="0" animBg="1"/>
      <p:bldP spid="47109" grpId="0" animBg="1"/>
      <p:bldP spid="47110" grpId="0" animBg="1"/>
      <p:bldP spid="47111" grpId="0" animBg="1"/>
      <p:bldP spid="47112" grpId="0" animBg="1"/>
      <p:bldP spid="47113" grpId="0" animBg="1"/>
      <p:bldP spid="47114" grpId="0" animBg="1"/>
      <p:bldP spid="47115" grpId="0" animBg="1"/>
      <p:bldP spid="47116" grpId="0" animBg="1"/>
      <p:bldP spid="47118" grpId="0" animBg="1"/>
      <p:bldP spid="47119" grpId="0" animBg="1"/>
      <p:bldP spid="47120" grpId="0" animBg="1"/>
      <p:bldP spid="47121" grpId="0" animBg="1"/>
      <p:bldP spid="47122" grpId="0" animBg="1"/>
      <p:bldP spid="47123" grpId="0" animBg="1"/>
    </p:bldLst>
  </p:timing>
</p:sld>
</file>

<file path=ppt/theme/theme1.xml><?xml version="1.0" encoding="utf-8"?>
<a:theme xmlns:a="http://schemas.openxmlformats.org/drawingml/2006/main" name="Текстура">
  <a:themeElements>
    <a:clrScheme name="Текстура 10">
      <a:dk1>
        <a:srgbClr val="003366"/>
      </a:dk1>
      <a:lt1>
        <a:srgbClr val="FFFFFF"/>
      </a:lt1>
      <a:dk2>
        <a:srgbClr val="6C9BCE"/>
      </a:dk2>
      <a:lt2>
        <a:srgbClr val="E5FFFF"/>
      </a:lt2>
      <a:accent1>
        <a:srgbClr val="009999"/>
      </a:accent1>
      <a:accent2>
        <a:srgbClr val="336699"/>
      </a:accent2>
      <a:accent3>
        <a:srgbClr val="BACBE3"/>
      </a:accent3>
      <a:accent4>
        <a:srgbClr val="DADADA"/>
      </a:accent4>
      <a:accent5>
        <a:srgbClr val="AACACA"/>
      </a:accent5>
      <a:accent6>
        <a:srgbClr val="2D5C8A"/>
      </a:accent6>
      <a:hlink>
        <a:srgbClr val="00CCFF"/>
      </a:hlink>
      <a:folHlink>
        <a:srgbClr val="FFCC00"/>
      </a:folHlink>
    </a:clrScheme>
    <a:fontScheme name="Текстура">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000082"/>
            </a:gs>
            <a:gs pos="30000">
              <a:srgbClr val="66008F"/>
            </a:gs>
            <a:gs pos="64999">
              <a:srgbClr val="BA0066"/>
            </a:gs>
            <a:gs pos="89999">
              <a:srgbClr val="FF0000"/>
            </a:gs>
            <a:gs pos="100000">
              <a:srgbClr val="FF8200"/>
            </a:gs>
          </a:gsLst>
          <a:lin ang="5400000" scaled="1"/>
        </a:gradFill>
        <a:ln w="76200" cap="flat" cmpd="tri" algn="ctr">
          <a:solidFill>
            <a:srgbClr val="008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ru-RU" sz="18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gradFill rotWithShape="1">
          <a:gsLst>
            <a:gs pos="0">
              <a:srgbClr val="000082"/>
            </a:gs>
            <a:gs pos="30000">
              <a:srgbClr val="66008F"/>
            </a:gs>
            <a:gs pos="64999">
              <a:srgbClr val="BA0066"/>
            </a:gs>
            <a:gs pos="89999">
              <a:srgbClr val="FF0000"/>
            </a:gs>
            <a:gs pos="100000">
              <a:srgbClr val="FF8200"/>
            </a:gs>
          </a:gsLst>
          <a:lin ang="5400000" scaled="1"/>
        </a:gradFill>
        <a:ln w="76200" cap="flat" cmpd="tri" algn="ctr">
          <a:solidFill>
            <a:srgbClr val="008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ru-RU" sz="18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Текстура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Текстура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Текстура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Текстура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Текстура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Текстура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Текстура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Текстура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
      <a:clrScheme name="Текстура 9">
        <a:dk1>
          <a:srgbClr val="000000"/>
        </a:dk1>
        <a:lt1>
          <a:srgbClr val="ABC8E5"/>
        </a:lt1>
        <a:dk2>
          <a:srgbClr val="7B9CB5"/>
        </a:dk2>
        <a:lt2>
          <a:srgbClr val="969696"/>
        </a:lt2>
        <a:accent1>
          <a:srgbClr val="FFFFFF"/>
        </a:accent1>
        <a:accent2>
          <a:srgbClr val="00BAB6"/>
        </a:accent2>
        <a:accent3>
          <a:srgbClr val="D2E0F0"/>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
      <a:clrScheme name="Текстура 10">
        <a:dk1>
          <a:srgbClr val="003366"/>
        </a:dk1>
        <a:lt1>
          <a:srgbClr val="FFFFFF"/>
        </a:lt1>
        <a:dk2>
          <a:srgbClr val="6C9BCE"/>
        </a:dk2>
        <a:lt2>
          <a:srgbClr val="E5FFFF"/>
        </a:lt2>
        <a:accent1>
          <a:srgbClr val="009999"/>
        </a:accent1>
        <a:accent2>
          <a:srgbClr val="336699"/>
        </a:accent2>
        <a:accent3>
          <a:srgbClr val="BACBE3"/>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Textured</Template>
  <TotalTime>816</TotalTime>
  <Words>2697</Words>
  <Application>Microsoft Office PowerPoint</Application>
  <PresentationFormat>Экран (4:3)</PresentationFormat>
  <Paragraphs>328</Paragraphs>
  <Slides>24</Slides>
  <Notes>0</Notes>
  <HiddenSlides>0</HiddenSlides>
  <MMClips>2</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Текстура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uy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Админ Aim.Uz</dc:creator>
  <cp:lastModifiedBy>user</cp:lastModifiedBy>
  <cp:revision>61</cp:revision>
  <dcterms:created xsi:type="dcterms:W3CDTF">2009-03-03T12:03:15Z</dcterms:created>
  <dcterms:modified xsi:type="dcterms:W3CDTF">2019-08-05T08:29:26Z</dcterms:modified>
</cp:coreProperties>
</file>