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56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6699FF"/>
    <a:srgbClr val="FF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7F4BA-1F02-40B2-BC88-D60C15EEBCA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629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3FE62-ABAD-4AF0-9393-809C7A714F2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51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D777A-79F2-4DC6-A3DC-8641FF2CF2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119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9D395-F043-45B5-9EE7-9A8503A27B5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73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6FA19-D98C-496B-A75D-04EB61399A1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590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47E6F-60C0-4145-8B2E-47E96F7811B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178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1F127-945D-46E1-AB54-2087A236B01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27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3DC3F-3E19-496E-ABE8-614D4BF9CFC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516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7D5E4-05DA-4324-90D3-78648E6DC0A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163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73F1CF-A46E-40D7-827C-C7F3C950149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095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61CEE7-C941-469C-9623-1F2CF188D09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951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C5C8379-FA5E-4ABC-AEAA-FB850973DC7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82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50000">
              <a:srgbClr val="CCECFF"/>
            </a:gs>
            <a:gs pos="100000">
              <a:srgbClr val="66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3C60DD-6D08-4328-AA07-F74C97B9356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3400" y="1447800"/>
            <a:ext cx="7772400" cy="2971800"/>
          </a:xfrm>
        </p:spPr>
        <p:txBody>
          <a:bodyPr/>
          <a:lstStyle/>
          <a:p>
            <a:r>
              <a:rPr lang="en-US" sz="4500" b="1" dirty="0" err="1">
                <a:latin typeface="Verdana" pitchFamily="34" charset="0"/>
              </a:rPr>
              <a:t>Mavzu</a:t>
            </a:r>
            <a:r>
              <a:rPr lang="en-US" sz="4500" b="1" dirty="0">
                <a:latin typeface="Verdana" pitchFamily="34" charset="0"/>
              </a:rPr>
              <a:t> - 1: </a:t>
            </a:r>
            <a:r>
              <a:rPr lang="en-US" sz="4500" b="1" dirty="0" smtClean="0">
                <a:latin typeface="Verdana" pitchFamily="34" charset="0"/>
              </a:rPr>
              <a:t>IQTISODIYOT </a:t>
            </a:r>
            <a:r>
              <a:rPr lang="en-US" sz="4500" b="1" dirty="0">
                <a:latin typeface="Verdana" pitchFamily="34" charset="0"/>
              </a:rPr>
              <a:t>NAZARIYASI FANINING PREDMETI VA BILISH USLUBLARI.</a:t>
            </a:r>
            <a:endParaRPr lang="ru-RU" sz="4500" b="1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algn="ctr"/>
            <a:r>
              <a:rPr lang="en-US" dirty="0"/>
              <a:t>  </a:t>
            </a:r>
            <a:r>
              <a:rPr lang="en-US" b="1" dirty="0"/>
              <a:t>REJA:</a:t>
            </a:r>
          </a:p>
          <a:p>
            <a:pPr algn="just"/>
            <a:r>
              <a:rPr lang="en-US" dirty="0"/>
              <a:t>1. </a:t>
            </a:r>
            <a:r>
              <a:rPr lang="en-US" dirty="0" err="1" smtClean="0"/>
              <a:t>Iqtisodiyot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bosh </a:t>
            </a:r>
            <a:r>
              <a:rPr lang="en-US" dirty="0" err="1"/>
              <a:t>masalasi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/>
              <a:t>2. </a:t>
            </a:r>
            <a:r>
              <a:rPr lang="en-US" dirty="0" err="1" smtClean="0"/>
              <a:t>Iqtisodiyot</a:t>
            </a:r>
            <a:r>
              <a:rPr lang="en-US" dirty="0" smtClean="0"/>
              <a:t> </a:t>
            </a:r>
            <a:r>
              <a:rPr lang="en-US" dirty="0" err="1"/>
              <a:t>nazariyaning</a:t>
            </a:r>
            <a:r>
              <a:rPr lang="en-US" dirty="0"/>
              <a:t> fan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 smtClean="0"/>
              <a:t>shakllanishi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3. </a:t>
            </a:r>
            <a:r>
              <a:rPr lang="en-US" dirty="0" err="1" smtClean="0"/>
              <a:t>Iqtisodiyot</a:t>
            </a:r>
            <a:r>
              <a:rPr lang="en-US" dirty="0" smtClean="0"/>
              <a:t> </a:t>
            </a:r>
            <a:r>
              <a:rPr lang="en-US" dirty="0" err="1"/>
              <a:t>nazariyasi</a:t>
            </a:r>
            <a:r>
              <a:rPr lang="en-US" dirty="0"/>
              <a:t> </a:t>
            </a:r>
            <a:r>
              <a:rPr lang="en-US" dirty="0" err="1"/>
              <a:t>faning</a:t>
            </a:r>
            <a:r>
              <a:rPr lang="en-US" dirty="0"/>
              <a:t> </a:t>
            </a:r>
            <a:r>
              <a:rPr lang="en-US" dirty="0" err="1"/>
              <a:t>predmeti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427038"/>
          </a:xfrm>
        </p:spPr>
        <p:txBody>
          <a:bodyPr/>
          <a:lstStyle/>
          <a:p>
            <a:r>
              <a:rPr lang="en-US" sz="3000" dirty="0" err="1" smtClean="0">
                <a:latin typeface="Verdana" pitchFamily="34" charset="0"/>
              </a:rPr>
              <a:t>Iqtisodiyot</a:t>
            </a:r>
            <a:r>
              <a:rPr lang="en-US" sz="3000" dirty="0" smtClean="0">
                <a:latin typeface="Verdana" pitchFamily="34" charset="0"/>
              </a:rPr>
              <a:t> </a:t>
            </a:r>
            <a:r>
              <a:rPr lang="en-US" sz="3000" dirty="0" err="1">
                <a:latin typeface="Verdana" pitchFamily="34" charset="0"/>
              </a:rPr>
              <a:t>nazaryasi</a:t>
            </a:r>
            <a:endParaRPr lang="ru-RU" sz="3000" dirty="0">
              <a:latin typeface="Verdana" pitchFamily="34" charset="0"/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14400"/>
            <a:ext cx="8229600" cy="5334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800" dirty="0" err="1" smtClean="0"/>
              <a:t>Iqtisodiyot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uning</a:t>
            </a:r>
            <a:r>
              <a:rPr lang="en-US" sz="2800" dirty="0"/>
              <a:t> bosh </a:t>
            </a:r>
            <a:r>
              <a:rPr lang="en-US" sz="2800" dirty="0" err="1"/>
              <a:t>masalasi</a:t>
            </a:r>
            <a:endParaRPr lang="ru-RU" sz="2800" dirty="0"/>
          </a:p>
        </p:txBody>
      </p:sp>
      <p:pic>
        <p:nvPicPr>
          <p:cNvPr id="4106" name="Picture 10" descr="z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676400"/>
            <a:ext cx="8458200" cy="4800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Rectangle 7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/>
          <a:lstStyle/>
          <a:p>
            <a:r>
              <a:rPr lang="en-US" sz="3000" dirty="0" err="1" smtClean="0">
                <a:latin typeface="Verdana" pitchFamily="34" charset="0"/>
              </a:rPr>
              <a:t>Iqtisodiyot</a:t>
            </a:r>
            <a:r>
              <a:rPr lang="en-US" sz="3000" dirty="0" smtClean="0">
                <a:latin typeface="Verdana" pitchFamily="34" charset="0"/>
              </a:rPr>
              <a:t> </a:t>
            </a:r>
            <a:r>
              <a:rPr lang="en-US" sz="3000" dirty="0" err="1">
                <a:latin typeface="Verdana" pitchFamily="34" charset="0"/>
              </a:rPr>
              <a:t>nazariyaning</a:t>
            </a:r>
            <a:r>
              <a:rPr lang="en-US" sz="3000" dirty="0">
                <a:latin typeface="Verdana" pitchFamily="34" charset="0"/>
              </a:rPr>
              <a:t> fan </a:t>
            </a:r>
            <a:r>
              <a:rPr lang="en-US" sz="3000" dirty="0" err="1">
                <a:latin typeface="Verdana" pitchFamily="34" charset="0"/>
              </a:rPr>
              <a:t>sifatida</a:t>
            </a:r>
            <a:r>
              <a:rPr lang="en-US" sz="3000" dirty="0">
                <a:latin typeface="Verdana" pitchFamily="34" charset="0"/>
              </a:rPr>
              <a:t> </a:t>
            </a:r>
            <a:r>
              <a:rPr lang="en-US" sz="3000" dirty="0" err="1" smtClean="0">
                <a:latin typeface="Verdana" pitchFamily="34" charset="0"/>
              </a:rPr>
              <a:t>shakllanishi</a:t>
            </a:r>
            <a:endParaRPr lang="ru-RU" sz="3000" dirty="0">
              <a:latin typeface="Verdana" pitchFamily="34" charset="0"/>
            </a:endParaRPr>
          </a:p>
        </p:txBody>
      </p:sp>
      <p:pic>
        <p:nvPicPr>
          <p:cNvPr id="16393" name="Picture 9" descr="z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143000"/>
            <a:ext cx="8534400" cy="5029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z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457200"/>
            <a:ext cx="8332788" cy="5940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381000"/>
            <a:ext cx="7772400" cy="2590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Iqtisodiyot nazariyasi ko’pgina mamlakatlarda milliy bozorlarning qaror topishi va jahon bozorining vujudga kelishi sharoitida (XVI-XVII asr) iqtisodiy bilim va qarashlarning yaxlit tizimi sifatida </a:t>
            </a:r>
            <a:r>
              <a:rPr lang="en-US" sz="2400">
                <a:cs typeface="Arial" charset="0"/>
              </a:rPr>
              <a:t>«</a:t>
            </a:r>
            <a:r>
              <a:rPr lang="en-US" sz="2400"/>
              <a:t>siyosiy iqtisodiyot</a:t>
            </a:r>
            <a:r>
              <a:rPr lang="en-US" sz="2400">
                <a:cs typeface="Arial" charset="0"/>
              </a:rPr>
              <a:t>» nomi bilan mustaqil fan sifatida shakllana boshladi. </a:t>
            </a:r>
            <a:r>
              <a:rPr lang="en-US" sz="2400"/>
              <a:t> </a:t>
            </a:r>
            <a:endParaRPr lang="ru-RU" sz="2400"/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3276600"/>
            <a:ext cx="8001000" cy="2590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>
                <a:cs typeface="Arial" charset="0"/>
              </a:rPr>
              <a:t>«</a:t>
            </a:r>
            <a:r>
              <a:rPr lang="en-US" sz="2400"/>
              <a:t>Siyosiy iqtisodiyot</a:t>
            </a:r>
            <a:r>
              <a:rPr lang="en-US" sz="2400">
                <a:cs typeface="Arial" charset="0"/>
              </a:rPr>
              <a:t>» grekcha so’zdan olingan bo’lib, «</a:t>
            </a:r>
            <a:r>
              <a:rPr lang="en-US" sz="2400"/>
              <a:t>politikos</a:t>
            </a:r>
            <a:r>
              <a:rPr lang="en-US" sz="2400">
                <a:cs typeface="Arial" charset="0"/>
              </a:rPr>
              <a:t>» ijtimoiy, «</a:t>
            </a:r>
            <a:r>
              <a:rPr lang="en-US" sz="2400"/>
              <a:t>oykos</a:t>
            </a:r>
            <a:r>
              <a:rPr lang="en-US" sz="2400">
                <a:cs typeface="Arial" charset="0"/>
              </a:rPr>
              <a:t>»- uy, uy xo’jaligi , «</a:t>
            </a:r>
            <a:r>
              <a:rPr lang="en-US" sz="2400"/>
              <a:t>nomos</a:t>
            </a:r>
            <a:r>
              <a:rPr lang="en-US" sz="2400">
                <a:cs typeface="Arial" charset="0"/>
              </a:rPr>
              <a:t>» -qonun degan ma’noni bildiradi.Fransuz iqtisodchisi Antuan Monkreten (1575-1621y.) birinchi marta «</a:t>
            </a:r>
            <a:r>
              <a:rPr lang="en-US" sz="2400"/>
              <a:t>Siyosiy iqtisod trakti</a:t>
            </a:r>
            <a:r>
              <a:rPr lang="en-US" sz="2400">
                <a:cs typeface="Arial" charset="0"/>
              </a:rPr>
              <a:t>» (1615y.) asarida bu fanni ilmiy jihatdan asosladi va u 300 yildan ortiq vaqt davomida shu nom bilan rivojlanadi. </a:t>
            </a:r>
            <a:endParaRPr lang="ru-RU" sz="2400">
              <a:cs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z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609600"/>
            <a:ext cx="8839200" cy="5354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z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209550"/>
            <a:ext cx="8001000" cy="6496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4" name="Picture 10" descr="z1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76200"/>
            <a:ext cx="7467600" cy="6705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z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304800"/>
            <a:ext cx="8839200" cy="6248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1" name="Rectangle 11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792163"/>
          </a:xfrm>
        </p:spPr>
        <p:txBody>
          <a:bodyPr/>
          <a:lstStyle/>
          <a:p>
            <a:r>
              <a:rPr lang="en-US" sz="2800">
                <a:latin typeface="Verdana" pitchFamily="34" charset="0"/>
              </a:rPr>
              <a:t>Iqdisodiyot nazariyasi faning predmeti va vazifalari</a:t>
            </a:r>
            <a:endParaRPr lang="ru-RU" sz="2800">
              <a:latin typeface="Verdana" pitchFamily="34" charset="0"/>
            </a:endParaRPr>
          </a:p>
        </p:txBody>
      </p:sp>
      <p:pic>
        <p:nvPicPr>
          <p:cNvPr id="30733" name="Picture 13" descr="z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990600"/>
            <a:ext cx="8153400" cy="5867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z1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457200"/>
            <a:ext cx="8782050" cy="5867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Rectangle 9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/>
          <a:lstStyle/>
          <a:p>
            <a:r>
              <a:rPr lang="en-US" sz="2800">
                <a:latin typeface="Verdana" pitchFamily="34" charset="0"/>
              </a:rPr>
              <a:t>Iqdisodiy qonunlar va kategoriyalar (ilmiy tushunchalar)</a:t>
            </a:r>
            <a:endParaRPr lang="ru-RU" sz="2800">
              <a:latin typeface="Verdana" pitchFamily="34" charset="0"/>
            </a:endParaRPr>
          </a:p>
        </p:txBody>
      </p:sp>
      <p:pic>
        <p:nvPicPr>
          <p:cNvPr id="34829" name="Picture 13" descr="z1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966788"/>
            <a:ext cx="8610600" cy="57388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z1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304800"/>
            <a:ext cx="8839200" cy="6248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z1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381000"/>
            <a:ext cx="8686800" cy="6246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7" name="Rectangle 7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533400"/>
          </a:xfrm>
        </p:spPr>
        <p:txBody>
          <a:bodyPr/>
          <a:lstStyle/>
          <a:p>
            <a:r>
              <a:rPr lang="en-US" sz="3000">
                <a:latin typeface="Verdana" pitchFamily="34" charset="0"/>
              </a:rPr>
              <a:t>Iqdisodiy tahlil uslubi va usullari</a:t>
            </a:r>
            <a:endParaRPr lang="ru-RU" sz="3000">
              <a:latin typeface="Verdana" pitchFamily="34" charset="0"/>
            </a:endParaRPr>
          </a:p>
        </p:txBody>
      </p:sp>
      <p:pic>
        <p:nvPicPr>
          <p:cNvPr id="40969" name="Picture 9" descr="z1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914400"/>
            <a:ext cx="8534400" cy="57134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9" name="Picture 11" descr="z1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0"/>
            <a:ext cx="8001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z2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19200"/>
            <a:ext cx="9144000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172</Words>
  <Application>Microsoft Office PowerPoint</Application>
  <PresentationFormat>Экран (4:3)</PresentationFormat>
  <Paragraphs>13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Оформление по умолчанию</vt:lpstr>
      <vt:lpstr>Mavzu - 1: IQTISODIYOT NAZARIYASI FANINING PREDMETI VA BILISH USLUBLARI.</vt:lpstr>
      <vt:lpstr>Презентация PowerPoint</vt:lpstr>
      <vt:lpstr>Iqtisodiyot nazaryasi</vt:lpstr>
      <vt:lpstr>Iqtisodiyot nazariyaning fan sifatida shakllanishi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Iqdisodiyot nazariyasi faning predmeti va vazifalari</vt:lpstr>
      <vt:lpstr>Презентация PowerPoint</vt:lpstr>
      <vt:lpstr>Iqdisodiy qonunlar va kategoriyalar (ilmiy tushunchalar)</vt:lpstr>
      <vt:lpstr>Презентация PowerPoint</vt:lpstr>
      <vt:lpstr>Презентация PowerPoint</vt:lpstr>
      <vt:lpstr>Iqdisodiy tahlil uslubi va usullari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17</cp:revision>
  <cp:lastPrinted>1601-01-01T00:00:00Z</cp:lastPrinted>
  <dcterms:created xsi:type="dcterms:W3CDTF">1601-01-01T00:00:00Z</dcterms:created>
  <dcterms:modified xsi:type="dcterms:W3CDTF">2019-03-13T03:18:46Z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