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  <p:sldMasterId id="2147483708" r:id="rId4"/>
    <p:sldMasterId id="2147483720" r:id="rId5"/>
    <p:sldMasterId id="2147483732" r:id="rId6"/>
  </p:sldMasterIdLst>
  <p:sldIdLst>
    <p:sldId id="256" r:id="rId7"/>
    <p:sldId id="257" r:id="rId8"/>
    <p:sldId id="262" r:id="rId9"/>
    <p:sldId id="258" r:id="rId10"/>
    <p:sldId id="259" r:id="rId11"/>
    <p:sldId id="260" r:id="rId12"/>
    <p:sldId id="264" r:id="rId13"/>
    <p:sldId id="266" r:id="rId14"/>
    <p:sldId id="263" r:id="rId15"/>
    <p:sldId id="261" r:id="rId16"/>
    <p:sldId id="265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142984"/>
            <a:ext cx="7500990" cy="4286280"/>
          </a:xfrm>
        </p:spPr>
        <p:txBody>
          <a:bodyPr>
            <a:noAutofit/>
          </a:bodyPr>
          <a:lstStyle/>
          <a:p>
            <a:pPr algn="ctr"/>
            <a:r>
              <a:rPr sz="9600" smtClean="0"/>
              <a:t>KITOB </a:t>
            </a:r>
            <a:r>
              <a:rPr lang="ru-RU" sz="9600" dirty="0" smtClean="0"/>
              <a:t>–</a:t>
            </a:r>
            <a:r>
              <a:rPr sz="9600" smtClean="0"/>
              <a:t> MA'NAVIYAT XAZINASI</a:t>
            </a:r>
            <a:endParaRPr lang="ru-RU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нутый угол 6"/>
          <p:cNvSpPr/>
          <p:nvPr/>
        </p:nvSpPr>
        <p:spPr>
          <a:xfrm>
            <a:off x="0" y="0"/>
            <a:ext cx="4714908" cy="6858000"/>
          </a:xfrm>
          <a:prstGeom prst="foldedCorner">
            <a:avLst>
              <a:gd name="adj" fmla="val 996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642918"/>
            <a:ext cx="4357718" cy="5786478"/>
          </a:xfrm>
        </p:spPr>
        <p:txBody>
          <a:bodyPr/>
          <a:lstStyle/>
          <a:p>
            <a:pPr marL="382588" indent="-20638">
              <a:buNone/>
              <a:tabLst>
                <a:tab pos="450850" algn="l"/>
              </a:tabLst>
            </a:pP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«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Kitob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-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beminnat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ustoz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.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Har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daqiqa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u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bizni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donishmandlarning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bilim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hazinasi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oshno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eta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oladi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»,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deb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yozadi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buyuk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shoir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mutafakkir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Mir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Alisher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Gabriola" pitchFamily="82" charset="0"/>
              </a:rPr>
              <a:t>Navoiy</a:t>
            </a:r>
            <a:r>
              <a:rPr lang="en-US" sz="3600" dirty="0" smtClean="0">
                <a:solidFill>
                  <a:srgbClr val="002060"/>
                </a:solidFill>
                <a:latin typeface="Gabriola" pitchFamily="82" charset="0"/>
              </a:rPr>
              <a:t>.</a:t>
            </a:r>
            <a:endParaRPr lang="ru-RU" sz="3600" dirty="0" smtClean="0">
              <a:solidFill>
                <a:srgbClr val="002060"/>
              </a:solidFill>
              <a:latin typeface="Gabriola" pitchFamily="82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C:\Documents and Settings\User\Мои документы\kitob\_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0"/>
            <a:ext cx="4286248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0" y="0"/>
            <a:ext cx="9001092" cy="6858000"/>
          </a:xfrm>
          <a:prstGeom prst="horizontalScroll">
            <a:avLst>
              <a:gd name="adj" fmla="val 1800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357290" y="1500174"/>
            <a:ext cx="7500990" cy="4071966"/>
          </a:xfrm>
        </p:spPr>
        <p:txBody>
          <a:bodyPr>
            <a:normAutofit fontScale="70000" lnSpcReduction="20000"/>
          </a:bodyPr>
          <a:lstStyle/>
          <a:p>
            <a:pPr marL="0" indent="180975" algn="just">
              <a:buNone/>
            </a:pPr>
            <a:r>
              <a:rPr lang="en-US" dirty="0" err="1" smtClean="0">
                <a:latin typeface="Gabriola" pitchFamily="82" charset="0"/>
              </a:rPr>
              <a:t>Kitoblar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zamonlar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to‘lqinlarida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suzuvchi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o‘zining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qimmatbaho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yukini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avlodlardan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avlodlarga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avaylab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eltuvchi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tafakkur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kemalaridir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Kitob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o‘qish</a:t>
            </a:r>
            <a:r>
              <a:rPr lang="en-US" dirty="0" smtClean="0">
                <a:latin typeface="Gabriola" pitchFamily="82" charset="0"/>
              </a:rPr>
              <a:t>- </a:t>
            </a:r>
            <a:r>
              <a:rPr lang="en-US" dirty="0" err="1" smtClean="0">
                <a:latin typeface="Gabriola" pitchFamily="82" charset="0"/>
              </a:rPr>
              <a:t>jamiyatning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umumiy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saviyasini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ko‘taradigan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demak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taraqqiyotga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rivojlanishga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xizmat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qiladigan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muhim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omildir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Shuni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hisobga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olgan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holda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jannatmakon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yurtimizda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kitobga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muhabbat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e’tibor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o‘zgacha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Buyuk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mutafakkirlardan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biri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aytganidek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solidFill>
                  <a:srgbClr val="0070C0"/>
                </a:solidFill>
                <a:latin typeface="Gabriola" pitchFamily="82" charset="0"/>
              </a:rPr>
              <a:t>kitob</a:t>
            </a:r>
            <a:r>
              <a:rPr lang="en-US" dirty="0" smtClean="0">
                <a:solidFill>
                  <a:srgbClr val="0070C0"/>
                </a:solidFill>
                <a:latin typeface="Gabriola" pitchFamily="82" charset="0"/>
              </a:rPr>
              <a:t>- </a:t>
            </a:r>
            <a:r>
              <a:rPr lang="en-US" dirty="0" err="1" smtClean="0">
                <a:solidFill>
                  <a:srgbClr val="0070C0"/>
                </a:solidFill>
                <a:latin typeface="Gabriola" pitchFamily="82" charset="0"/>
              </a:rPr>
              <a:t>sehrgar</a:t>
            </a:r>
            <a:r>
              <a:rPr lang="en-US" dirty="0" smtClean="0">
                <a:solidFill>
                  <a:srgbClr val="0070C0"/>
                </a:solidFill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Kitob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dunyoni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qayta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qurdi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Unda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odamzodning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aqli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mujassam</a:t>
            </a:r>
            <a:r>
              <a:rPr lang="en-US" dirty="0" smtClean="0">
                <a:latin typeface="Gabriola" pitchFamily="82" charset="0"/>
              </a:rPr>
              <a:t>, u </a:t>
            </a:r>
            <a:r>
              <a:rPr lang="en-US" dirty="0" err="1" smtClean="0">
                <a:latin typeface="Gabriola" pitchFamily="82" charset="0"/>
              </a:rPr>
              <a:t>kishilik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tafakkurining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ustuni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Kitobsiz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olam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yovvoyilar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olamidir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Bugun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yoshlar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orasida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shunday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bebaho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boylikka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bo‘lgan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e’tibor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qanday</a:t>
            </a:r>
            <a:r>
              <a:rPr lang="en-US" dirty="0" smtClean="0">
                <a:latin typeface="Gabriola" pitchFamily="82" charset="0"/>
              </a:rPr>
              <a:t>? </a:t>
            </a:r>
            <a:r>
              <a:rPr lang="en-US" dirty="0" err="1" smtClean="0">
                <a:latin typeface="Gabriola" pitchFamily="82" charset="0"/>
              </a:rPr>
              <a:t>Keling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shu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masalada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mulohaza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yuritib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ko‘ramiz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Kitob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insoniyat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ijodiyotining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chinakam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hayratlanarli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e’tiborga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loyiq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ko‘rinishidir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Kitoblarda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kechmish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zamonlarning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aql-idroki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yashaydi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xoki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tuproqlari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tush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singari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allaqachonlar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to‘zg‘ib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ketgan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odamlarning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ovozi</a:t>
            </a:r>
            <a:r>
              <a:rPr lang="en-US" dirty="0" smtClean="0">
                <a:latin typeface="Gabriola" pitchFamily="82" charset="0"/>
              </a:rPr>
              <a:t> burro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aniq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yangrab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turadi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Insoniyat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yaratgan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qayta-qayta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o‘ylab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ko‘rgan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u </a:t>
            </a:r>
            <a:r>
              <a:rPr lang="en-US" dirty="0" err="1" smtClean="0">
                <a:latin typeface="Gabriola" pitchFamily="82" charset="0"/>
              </a:rPr>
              <a:t>erishgan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narsalarning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bari-xuddi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sehrli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sandiqdek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kitoblar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saqifalarida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saqlanib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qolgan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Ushbu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sehrli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sandiqlarni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ochish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undan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foydalanish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bugun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ko‘ngildagidek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emasligi</a:t>
            </a:r>
            <a:r>
              <a:rPr lang="en-US" dirty="0" smtClean="0">
                <a:latin typeface="Gabriola" pitchFamily="82" charset="0"/>
              </a:rPr>
              <a:t>, sir </a:t>
            </a:r>
            <a:r>
              <a:rPr lang="en-US" dirty="0" err="1" smtClean="0">
                <a:latin typeface="Gabriola" pitchFamily="82" charset="0"/>
              </a:rPr>
              <a:t>emas</a:t>
            </a:r>
            <a:r>
              <a:rPr lang="en-US" dirty="0" smtClean="0">
                <a:latin typeface="Gabriola" pitchFamily="82" charset="0"/>
              </a:rPr>
              <a:t>.</a:t>
            </a:r>
            <a:endParaRPr lang="ru-RU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er\Мои документы\kitob\1450714740_5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3357562"/>
            <a:ext cx="4071934" cy="3500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C:\Documents and Settings\User\Мои документы\kitob\1455518168_77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0"/>
            <a:ext cx="4071934" cy="3375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нутый угол 6"/>
          <p:cNvSpPr/>
          <p:nvPr/>
        </p:nvSpPr>
        <p:spPr>
          <a:xfrm>
            <a:off x="0" y="0"/>
            <a:ext cx="5000628" cy="6858000"/>
          </a:xfrm>
          <a:prstGeom prst="foldedCorner">
            <a:avLst>
              <a:gd name="adj" fmla="val 996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-32" y="285728"/>
            <a:ext cx="492922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«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Yoshlarimizning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ma'naviy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dunyosini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yuksaltirish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,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ularni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milliy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va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umuminsoniy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qadriyatlar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ruhida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tarbiyalash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eng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muhim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vazifalarimizdan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biridir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»,-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deb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ta'kidladi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O’zbekiston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Prezidenti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Islom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Karimov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o’zining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O’zbekiston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Konstitsiyasining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17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yilligiga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bag’ishlangan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Gabriola" pitchFamily="82" charset="0"/>
              </a:rPr>
              <a:t>ma'ruzasida</a:t>
            </a:r>
            <a:r>
              <a:rPr lang="en-US" sz="3000" dirty="0" smtClean="0">
                <a:solidFill>
                  <a:srgbClr val="002060"/>
                </a:solidFill>
                <a:latin typeface="Gabriola" pitchFamily="82" charset="0"/>
              </a:rPr>
              <a:t>.</a:t>
            </a:r>
            <a:endParaRPr lang="ru-RU" sz="3000" dirty="0" smtClean="0">
              <a:solidFill>
                <a:srgbClr val="002060"/>
              </a:solidFill>
              <a:latin typeface="Gabriola" pitchFamily="82" charset="0"/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User\Мои документы\kitob\0f750f888a49f9f61a5b6a3fb305f65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0"/>
            <a:ext cx="3929058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5" name="Группа 4"/>
          <p:cNvGrpSpPr/>
          <p:nvPr/>
        </p:nvGrpSpPr>
        <p:grpSpPr>
          <a:xfrm>
            <a:off x="0" y="0"/>
            <a:ext cx="5122951" cy="6851302"/>
            <a:chOff x="546045" y="3348"/>
            <a:chExt cx="4337165" cy="6851302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546045" y="3348"/>
              <a:ext cx="4337165" cy="6851302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757768" y="215071"/>
              <a:ext cx="3913719" cy="642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0" tIns="57150" rIns="114300" bIns="57150" numCol="1" spcCol="1270" anchor="ctr" anchorCtr="0">
              <a:noAutofit/>
            </a:bodyPr>
            <a:lstStyle/>
            <a:p>
              <a:pPr marL="180975" indent="-144463" algn="just"/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    Bu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ma'noda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kitob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farzandlarimiz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ta'limi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va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ma'naviy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tarbiyasida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eng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muhim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omil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bo’lib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hizmat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qilmoqda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. 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Kitoblar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insoniyatning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eng boy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bilim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hazinasi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sandig’idir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,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desak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xato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qilmaimiz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.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Kitob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millatning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madaniy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me'rosi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sifatida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boqiydir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.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Kitob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mutolaasi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esa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inson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faoliyatining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muhim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yo’nalishlaridan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biridir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.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Qaysi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yoshda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bo’lmailik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har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birimiz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o’zimizning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eng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birinchi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o’qigan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kitoblarimizda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yozilgan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ezgu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fikrlarni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eslaimiz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. U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kitoblar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bizning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bolalik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paitimizda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afsonalar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mamlakatiga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sair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ettirgan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O’zbek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halq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ertaklari-yu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Pushkin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she'rlari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,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keyinchalik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esa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bizni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donishmandlik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hazinasi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bilan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tanishtirgan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Mir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Alisher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Navoiining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«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Hamsa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»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asari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va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Qodiriy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domlaning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moziyga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qarab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hayrli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ish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ko’rishga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o’rgatgan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«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O’tgan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kunlar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» </a:t>
              </a:r>
              <a:r>
                <a:rPr lang="en-US" sz="2000" dirty="0" err="1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romanidir</a:t>
              </a:r>
              <a:r>
                <a:rPr lang="en-US" sz="2000" dirty="0" smtClean="0">
                  <a:solidFill>
                    <a:schemeClr val="accent3">
                      <a:lumMod val="20000"/>
                      <a:lumOff val="80000"/>
                    </a:schemeClr>
                  </a:solidFill>
                  <a:latin typeface="Gabriola" pitchFamily="82" charset="0"/>
                </a:rPr>
                <a:t>.</a:t>
              </a:r>
              <a:endParaRPr lang="ru-RU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Gabriola" pitchFamily="8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428596" y="214290"/>
            <a:ext cx="4929222" cy="6286544"/>
          </a:xfrm>
          <a:prstGeom prst="verticalScroll">
            <a:avLst>
              <a:gd name="adj" fmla="val 13416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14414" y="928670"/>
            <a:ext cx="34290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600" dirty="0" err="1" smtClean="0">
                <a:latin typeface="Gabriola" pitchFamily="82" charset="0"/>
              </a:rPr>
              <a:t>Inson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hayotida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kitobning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o’rni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beqiyosdir</a:t>
            </a:r>
            <a:r>
              <a:rPr lang="en-US" sz="2600" dirty="0" smtClean="0">
                <a:latin typeface="Gabriola" pitchFamily="82" charset="0"/>
              </a:rPr>
              <a:t>. </a:t>
            </a:r>
          </a:p>
          <a:p>
            <a:pPr algn="just"/>
            <a:r>
              <a:rPr lang="en-US" sz="2600" dirty="0" err="1" smtClean="0">
                <a:latin typeface="Gabriola" pitchFamily="82" charset="0"/>
              </a:rPr>
              <a:t>Erishgan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bilimlarimiz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va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ma'lumotimiz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uchun</a:t>
            </a:r>
            <a:r>
              <a:rPr lang="en-US" sz="2600" dirty="0" smtClean="0">
                <a:latin typeface="Gabriola" pitchFamily="82" charset="0"/>
              </a:rPr>
              <a:t> biz </a:t>
            </a:r>
            <a:r>
              <a:rPr lang="en-US" sz="2600" dirty="0" err="1" smtClean="0">
                <a:latin typeface="Gabriola" pitchFamily="82" charset="0"/>
              </a:rPr>
              <a:t>Kitob</a:t>
            </a:r>
            <a:r>
              <a:rPr lang="en-US" sz="2600" dirty="0" smtClean="0">
                <a:latin typeface="Gabriola" pitchFamily="82" charset="0"/>
              </a:rPr>
              <a:t>, </a:t>
            </a:r>
            <a:r>
              <a:rPr lang="en-US" sz="2600" dirty="0" err="1" smtClean="0">
                <a:latin typeface="Gabriola" pitchFamily="82" charset="0"/>
              </a:rPr>
              <a:t>deb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atalmish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bilimlar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hazinadoni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oldida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qarzdormiz</a:t>
            </a:r>
            <a:r>
              <a:rPr lang="en-US" sz="2600" dirty="0" smtClean="0">
                <a:latin typeface="Gabriola" pitchFamily="82" charset="0"/>
              </a:rPr>
              <a:t>. </a:t>
            </a:r>
            <a:r>
              <a:rPr lang="en-US" sz="2600" dirty="0" err="1" smtClean="0">
                <a:latin typeface="Gabriola" pitchFamily="82" charset="0"/>
              </a:rPr>
              <a:t>Kitob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doyim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bizni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fikrlashga</a:t>
            </a:r>
            <a:r>
              <a:rPr lang="en-US" sz="2600" dirty="0" smtClean="0">
                <a:latin typeface="Gabriola" pitchFamily="82" charset="0"/>
              </a:rPr>
              <a:t>, </a:t>
            </a:r>
            <a:r>
              <a:rPr lang="en-US" sz="2600" dirty="0" err="1" smtClean="0">
                <a:latin typeface="Gabriola" pitchFamily="82" charset="0"/>
              </a:rPr>
              <a:t>halol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yashashga</a:t>
            </a:r>
            <a:r>
              <a:rPr lang="en-US" sz="2600" dirty="0" smtClean="0">
                <a:latin typeface="Gabriola" pitchFamily="82" charset="0"/>
              </a:rPr>
              <a:t>, </a:t>
            </a:r>
            <a:r>
              <a:rPr lang="en-US" sz="2600" dirty="0" err="1" smtClean="0">
                <a:latin typeface="Gabriola" pitchFamily="82" charset="0"/>
              </a:rPr>
              <a:t>Vatanni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sevish</a:t>
            </a:r>
            <a:r>
              <a:rPr lang="en-US" sz="2600" dirty="0" smtClean="0">
                <a:latin typeface="Gabriola" pitchFamily="82" charset="0"/>
              </a:rPr>
              <a:t>, </a:t>
            </a:r>
            <a:r>
              <a:rPr lang="en-US" sz="2600" dirty="0" err="1" smtClean="0">
                <a:latin typeface="Gabriola" pitchFamily="82" charset="0"/>
              </a:rPr>
              <a:t>jamiyat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taraqqiyotiga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hizmat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qilish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va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ma'naviy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me'rosimizni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asrashga</a:t>
            </a:r>
            <a:r>
              <a:rPr lang="en-US" sz="2600" dirty="0" smtClean="0">
                <a:latin typeface="Gabriola" pitchFamily="82" charset="0"/>
              </a:rPr>
              <a:t>, </a:t>
            </a:r>
            <a:r>
              <a:rPr lang="en-US" sz="2600" dirty="0" err="1" smtClean="0">
                <a:latin typeface="Gabriola" pitchFamily="82" charset="0"/>
              </a:rPr>
              <a:t>ezgulikka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chorlab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kelgan</a:t>
            </a:r>
            <a:r>
              <a:rPr lang="en-US" sz="2600" dirty="0" smtClean="0">
                <a:latin typeface="Gabriola" pitchFamily="82" charset="0"/>
              </a:rPr>
              <a:t>.</a:t>
            </a:r>
            <a:endParaRPr lang="ru-RU" sz="2600" dirty="0">
              <a:latin typeface="Gabriola" pitchFamily="82" charset="0"/>
            </a:endParaRPr>
          </a:p>
        </p:txBody>
      </p:sp>
      <p:pic>
        <p:nvPicPr>
          <p:cNvPr id="4098" name="Picture 2" descr="C:\Documents and Settings\User\Мои документы\kitob\4e7e41.jpg"/>
          <p:cNvPicPr>
            <a:picLocks noChangeAspect="1" noChangeArrowheads="1"/>
          </p:cNvPicPr>
          <p:nvPr/>
        </p:nvPicPr>
        <p:blipFill>
          <a:blip r:embed="rId2"/>
          <a:srcRect l="1667" t="3778" r="3333" b="3652"/>
          <a:stretch>
            <a:fillRect/>
          </a:stretch>
        </p:blipFill>
        <p:spPr bwMode="auto">
          <a:xfrm>
            <a:off x="4929190" y="2786058"/>
            <a:ext cx="4071966" cy="35004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9" name="Picture 3" descr="C:\Documents and Settings\User\Мои документы\kitob\0000000033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928670"/>
            <a:ext cx="4220316" cy="15430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User\Мои документы\kitob\0447cf3237b31b22a74d5f7def1659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71438"/>
            <a:ext cx="8572560" cy="3000372"/>
          </a:xfrm>
          <a:prstGeom prst="rect">
            <a:avLst/>
          </a:prstGeom>
          <a:noFill/>
        </p:spPr>
      </p:pic>
      <p:sp>
        <p:nvSpPr>
          <p:cNvPr id="5" name="Горизонтальный свиток 4"/>
          <p:cNvSpPr/>
          <p:nvPr/>
        </p:nvSpPr>
        <p:spPr>
          <a:xfrm>
            <a:off x="214282" y="2428892"/>
            <a:ext cx="8643998" cy="4500570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5786" y="3071810"/>
            <a:ext cx="8001056" cy="3071834"/>
          </a:xfrm>
        </p:spPr>
        <p:txBody>
          <a:bodyPr>
            <a:normAutofit fontScale="92500" lnSpcReduction="20000"/>
          </a:bodyPr>
          <a:lstStyle/>
          <a:p>
            <a:pPr marL="93663" indent="-3175" algn="just">
              <a:buNone/>
            </a:pPr>
            <a:r>
              <a:rPr lang="en-US" sz="2600" dirty="0" err="1" smtClean="0">
                <a:latin typeface="Gabriola" pitchFamily="82" charset="0"/>
              </a:rPr>
              <a:t>Kitobdagi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ilm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hazinalarini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terish</a:t>
            </a:r>
            <a:r>
              <a:rPr lang="en-US" sz="2600" dirty="0" smtClean="0">
                <a:latin typeface="Gabriola" pitchFamily="82" charset="0"/>
              </a:rPr>
              <a:t>- </a:t>
            </a:r>
            <a:r>
              <a:rPr lang="en-US" sz="2600" dirty="0" err="1" smtClean="0">
                <a:latin typeface="Gabriola" pitchFamily="82" charset="0"/>
              </a:rPr>
              <a:t>uni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qay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maqsadda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qo‘lga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olishga</a:t>
            </a:r>
            <a:r>
              <a:rPr lang="en-US" sz="2600" dirty="0" smtClean="0">
                <a:latin typeface="Gabriola" pitchFamily="82" charset="0"/>
              </a:rPr>
              <a:t> ham </a:t>
            </a:r>
            <a:r>
              <a:rPr lang="en-US" sz="2600" dirty="0" err="1" smtClean="0">
                <a:latin typeface="Gabriola" pitchFamily="82" charset="0"/>
              </a:rPr>
              <a:t>bog‘liqligini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unutmaslik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lozim</a:t>
            </a:r>
            <a:r>
              <a:rPr lang="en-US" sz="2600" dirty="0" smtClean="0">
                <a:latin typeface="Gabriola" pitchFamily="82" charset="0"/>
              </a:rPr>
              <a:t>. </a:t>
            </a:r>
            <a:r>
              <a:rPr lang="en-US" sz="2600" dirty="0" err="1" smtClean="0">
                <a:latin typeface="Gabriola" pitchFamily="82" charset="0"/>
              </a:rPr>
              <a:t>Buyuk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adib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Asqad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Muxtorning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bu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xususida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shunday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fikrlari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bor</a:t>
            </a:r>
            <a:r>
              <a:rPr lang="en-US" sz="2600" dirty="0" smtClean="0">
                <a:latin typeface="Gabriola" pitchFamily="82" charset="0"/>
              </a:rPr>
              <a:t>:"</a:t>
            </a:r>
            <a:r>
              <a:rPr lang="en-US" sz="2600" dirty="0" err="1" smtClean="0">
                <a:latin typeface="Gabriola" pitchFamily="82" charset="0"/>
              </a:rPr>
              <a:t>O‘qishlar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har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xil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bo‘ladi</a:t>
            </a:r>
            <a:r>
              <a:rPr lang="en-US" sz="2600" dirty="0" smtClean="0">
                <a:latin typeface="Gabriola" pitchFamily="82" charset="0"/>
              </a:rPr>
              <a:t>. </a:t>
            </a:r>
            <a:r>
              <a:rPr lang="en-US" sz="2600" dirty="0" err="1" smtClean="0">
                <a:latin typeface="Gabriola" pitchFamily="82" charset="0"/>
              </a:rPr>
              <a:t>Birov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ermak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uchun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o‘qiydi</a:t>
            </a:r>
            <a:r>
              <a:rPr lang="en-US" sz="2600" dirty="0" smtClean="0">
                <a:latin typeface="Gabriola" pitchFamily="82" charset="0"/>
              </a:rPr>
              <a:t>, </a:t>
            </a:r>
            <a:r>
              <a:rPr lang="en-US" sz="2600" dirty="0" err="1" smtClean="0">
                <a:latin typeface="Gabriola" pitchFamily="82" charset="0"/>
              </a:rPr>
              <a:t>birov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hordiq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chiqarish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uchun</a:t>
            </a:r>
            <a:r>
              <a:rPr lang="en-US" sz="2600" dirty="0" smtClean="0">
                <a:latin typeface="Gabriola" pitchFamily="82" charset="0"/>
              </a:rPr>
              <a:t>; </a:t>
            </a:r>
            <a:r>
              <a:rPr lang="en-US" sz="2600" dirty="0" err="1" smtClean="0">
                <a:latin typeface="Gabriola" pitchFamily="82" charset="0"/>
              </a:rPr>
              <a:t>birov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o‘qiyotgan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kitobini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ilmiy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tahlil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qilish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uchun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ya’ni</a:t>
            </a:r>
            <a:r>
              <a:rPr lang="en-US" sz="2600" dirty="0" smtClean="0">
                <a:latin typeface="Gabriola" pitchFamily="82" charset="0"/>
              </a:rPr>
              <a:t> "</a:t>
            </a:r>
            <a:r>
              <a:rPr lang="en-US" sz="2600" dirty="0" err="1" smtClean="0">
                <a:latin typeface="Gabriola" pitchFamily="82" charset="0"/>
              </a:rPr>
              <a:t>burch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yuzasidan</a:t>
            </a:r>
            <a:r>
              <a:rPr lang="en-US" sz="2600" dirty="0" smtClean="0">
                <a:latin typeface="Gabriola" pitchFamily="82" charset="0"/>
              </a:rPr>
              <a:t>”, </a:t>
            </a:r>
            <a:r>
              <a:rPr lang="en-US" sz="2600" dirty="0" err="1" smtClean="0">
                <a:latin typeface="Gabriola" pitchFamily="82" charset="0"/>
              </a:rPr>
              <a:t>birov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bo‘lak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mashg‘ulot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bo‘lmaganidan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vaqt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o‘tkazish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uchun</a:t>
            </a:r>
            <a:r>
              <a:rPr lang="en-US" sz="2600" dirty="0" smtClean="0">
                <a:latin typeface="Gabriola" pitchFamily="82" charset="0"/>
              </a:rPr>
              <a:t>, </a:t>
            </a:r>
            <a:r>
              <a:rPr lang="en-US" sz="2600" dirty="0" err="1" smtClean="0">
                <a:latin typeface="Gabriola" pitchFamily="82" charset="0"/>
              </a:rPr>
              <a:t>birov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asardagi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voqeaga</a:t>
            </a:r>
            <a:r>
              <a:rPr lang="en-US" sz="2600" dirty="0" smtClean="0">
                <a:latin typeface="Gabriola" pitchFamily="82" charset="0"/>
              </a:rPr>
              <a:t>, </a:t>
            </a:r>
            <a:r>
              <a:rPr lang="en-US" sz="2600" dirty="0" err="1" smtClean="0">
                <a:latin typeface="Gabriola" pitchFamily="82" charset="0"/>
              </a:rPr>
              <a:t>qahramonning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taqdiriga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qiziqib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o‘qiydi”.Shu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tufayli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bir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asar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insonlarga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turlicha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ta’sir</a:t>
            </a:r>
            <a:r>
              <a:rPr lang="en-US" sz="2600" dirty="0" smtClean="0">
                <a:latin typeface="Gabriola" pitchFamily="82" charset="0"/>
              </a:rPr>
              <a:t> </a:t>
            </a:r>
            <a:r>
              <a:rPr lang="en-US" sz="2600" dirty="0" err="1" smtClean="0">
                <a:latin typeface="Gabriola" pitchFamily="82" charset="0"/>
              </a:rPr>
              <a:t>qiladi</a:t>
            </a:r>
            <a:r>
              <a:rPr lang="en-US" sz="2600" dirty="0" smtClean="0">
                <a:latin typeface="Gabriola" pitchFamily="82" charset="0"/>
              </a:rPr>
              <a:t>.</a:t>
            </a:r>
            <a:endParaRPr lang="ru-RU" sz="2600" dirty="0">
              <a:latin typeface="Gabriola" pitchFamily="8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er\Мои документы\kitob\1450714740_5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38"/>
            <a:ext cx="8643998" cy="3500438"/>
          </a:xfrm>
          <a:prstGeom prst="rect">
            <a:avLst/>
          </a:prstGeom>
          <a:noFill/>
        </p:spPr>
      </p:pic>
      <p:sp>
        <p:nvSpPr>
          <p:cNvPr id="4" name="Горизонтальный свиток 3"/>
          <p:cNvSpPr/>
          <p:nvPr/>
        </p:nvSpPr>
        <p:spPr>
          <a:xfrm>
            <a:off x="142844" y="2571768"/>
            <a:ext cx="8786874" cy="4500570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00100" y="3357562"/>
            <a:ext cx="728667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dirty="0" err="1" smtClean="0">
                <a:latin typeface="Gabriola" pitchFamily="82" charset="0"/>
              </a:rPr>
              <a:t>Kitob</a:t>
            </a:r>
            <a:r>
              <a:rPr lang="en-US" sz="3000" dirty="0" smtClean="0">
                <a:latin typeface="Gabriola" pitchFamily="82" charset="0"/>
              </a:rPr>
              <a:t> – </a:t>
            </a:r>
            <a:r>
              <a:rPr lang="en-US" sz="3000" dirty="0" err="1" smtClean="0">
                <a:latin typeface="Gabriola" pitchFamily="82" charset="0"/>
              </a:rPr>
              <a:t>bilm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manbai</a:t>
            </a:r>
            <a:r>
              <a:rPr lang="en-US" sz="3000" dirty="0" smtClean="0">
                <a:latin typeface="Gabriola" pitchFamily="82" charset="0"/>
              </a:rPr>
              <a:t>. </a:t>
            </a:r>
            <a:r>
              <a:rPr lang="en-US" sz="3000" dirty="0" err="1" smtClean="0">
                <a:latin typeface="Gabriola" pitchFamily="82" charset="0"/>
              </a:rPr>
              <a:t>Kitob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mutolaasi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esa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insonni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hayoti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davomida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mukofot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bilan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bilan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taqdirlovchi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sharafli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mehnatdir</a:t>
            </a:r>
            <a:r>
              <a:rPr lang="en-US" sz="3000" dirty="0" smtClean="0">
                <a:latin typeface="Gabriola" pitchFamily="82" charset="0"/>
              </a:rPr>
              <a:t>. Bu </a:t>
            </a:r>
            <a:r>
              <a:rPr lang="en-US" sz="3000" dirty="0" err="1" smtClean="0">
                <a:latin typeface="Gabriola" pitchFamily="82" charset="0"/>
              </a:rPr>
              <a:t>borada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farzandlarda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kitob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mutolaasiga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mehr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uig’otishda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oila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muhim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ahamiyat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kasb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etadi</a:t>
            </a:r>
            <a:r>
              <a:rPr lang="en-US" sz="3000" dirty="0" smtClean="0">
                <a:latin typeface="Gabriola" pitchFamily="82" charset="0"/>
              </a:rPr>
              <a:t>. </a:t>
            </a:r>
            <a:r>
              <a:rPr lang="en-US" sz="3000" dirty="0" err="1" smtClean="0">
                <a:latin typeface="Gabriola" pitchFamily="82" charset="0"/>
              </a:rPr>
              <a:t>Farzandlarimizda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kitobga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mehr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uig’otishga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harakat</a:t>
            </a:r>
            <a:r>
              <a:rPr lang="en-US" sz="3000" dirty="0" smtClean="0">
                <a:latin typeface="Gabriola" pitchFamily="82" charset="0"/>
              </a:rPr>
              <a:t> </a:t>
            </a:r>
            <a:r>
              <a:rPr lang="en-US" sz="3000" dirty="0" err="1" smtClean="0">
                <a:latin typeface="Gabriola" pitchFamily="82" charset="0"/>
              </a:rPr>
              <a:t>qilailik</a:t>
            </a:r>
            <a:r>
              <a:rPr lang="en-US" sz="3000" dirty="0" smtClean="0">
                <a:latin typeface="Gabriola" pitchFamily="82" charset="0"/>
              </a:rPr>
              <a:t>!</a:t>
            </a:r>
            <a:endParaRPr lang="ru-RU" sz="3000" dirty="0">
              <a:latin typeface="Gabriola" pitchFamily="8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нутый угол 10"/>
          <p:cNvSpPr/>
          <p:nvPr/>
        </p:nvSpPr>
        <p:spPr>
          <a:xfrm>
            <a:off x="1071538" y="142852"/>
            <a:ext cx="4714908" cy="664371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71538" y="100211"/>
            <a:ext cx="464347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 err="1" smtClean="0">
                <a:latin typeface="Gabriola" pitchFamily="82" charset="0"/>
              </a:rPr>
              <a:t>Darhaqiqat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bolaning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kelajakda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qanday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inson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bo‘lishiyu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nimalarga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qiziqishi</a:t>
            </a:r>
            <a:r>
              <a:rPr lang="en-US" sz="2200" dirty="0" smtClean="0">
                <a:latin typeface="Gabriola" pitchFamily="82" charset="0"/>
              </a:rPr>
              <a:t> u </a:t>
            </a:r>
            <a:r>
              <a:rPr lang="en-US" sz="2200" dirty="0" err="1" smtClean="0">
                <a:latin typeface="Gabriola" pitchFamily="82" charset="0"/>
              </a:rPr>
              <a:t>yashayotgan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muhitga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bog‘liq</a:t>
            </a:r>
            <a:r>
              <a:rPr lang="en-US" sz="2200" dirty="0" smtClean="0">
                <a:latin typeface="Gabriola" pitchFamily="82" charset="0"/>
              </a:rPr>
              <a:t>. Agar </a:t>
            </a:r>
            <a:r>
              <a:rPr lang="en-US" sz="2200" dirty="0" err="1" smtClean="0">
                <a:latin typeface="Gabriola" pitchFamily="82" charset="0"/>
              </a:rPr>
              <a:t>ota-ona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kitobxon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bo‘lsa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farzand</a:t>
            </a:r>
            <a:r>
              <a:rPr lang="en-US" sz="2200" dirty="0" smtClean="0">
                <a:latin typeface="Gabriola" pitchFamily="82" charset="0"/>
              </a:rPr>
              <a:t> ham </a:t>
            </a:r>
            <a:r>
              <a:rPr lang="en-US" sz="2200" dirty="0" err="1" smtClean="0">
                <a:latin typeface="Gabriola" pitchFamily="82" charset="0"/>
              </a:rPr>
              <a:t>beixtiyor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kitobga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mehr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qo‘yadi</a:t>
            </a:r>
            <a:r>
              <a:rPr lang="en-US" sz="2200" dirty="0" smtClean="0">
                <a:latin typeface="Gabriola" pitchFamily="82" charset="0"/>
              </a:rPr>
              <a:t>. </a:t>
            </a:r>
            <a:r>
              <a:rPr lang="en-US" sz="2200" dirty="0" err="1" smtClean="0">
                <a:latin typeface="Gabriola" pitchFamily="82" charset="0"/>
              </a:rPr>
              <a:t>Afsuski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bazi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bir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ota-onalar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farzandlarini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faqat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moddiy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jihatdan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ta’minlab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qo‘ysam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bo‘ldi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deb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hisoblashadi</a:t>
            </a:r>
            <a:r>
              <a:rPr lang="en-US" sz="2200" dirty="0" smtClean="0">
                <a:latin typeface="Gabriola" pitchFamily="82" charset="0"/>
              </a:rPr>
              <a:t>. Ammo </a:t>
            </a:r>
            <a:r>
              <a:rPr lang="en-US" sz="2200" dirty="0" err="1" smtClean="0">
                <a:latin typeface="Gabriola" pitchFamily="82" charset="0"/>
              </a:rPr>
              <a:t>ko‘p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hollarda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bolaning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kelajagi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uchun</a:t>
            </a:r>
            <a:r>
              <a:rPr lang="en-US" sz="2200" dirty="0" smtClean="0">
                <a:latin typeface="Gabriola" pitchFamily="82" charset="0"/>
              </a:rPr>
              <a:t> eng </a:t>
            </a:r>
            <a:r>
              <a:rPr lang="en-US" sz="2200" dirty="0" err="1" smtClean="0">
                <a:latin typeface="Gabriola" pitchFamily="82" charset="0"/>
              </a:rPr>
              <a:t>muhim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bo‘lgan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ma’naviy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dunyosini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boyitish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haqida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o‘ylab</a:t>
            </a:r>
            <a:r>
              <a:rPr lang="en-US" sz="2200" dirty="0" smtClean="0">
                <a:latin typeface="Gabriola" pitchFamily="82" charset="0"/>
              </a:rPr>
              <a:t> ham </a:t>
            </a:r>
            <a:r>
              <a:rPr lang="en-US" sz="2200" dirty="0" err="1" smtClean="0">
                <a:latin typeface="Gabriola" pitchFamily="82" charset="0"/>
              </a:rPr>
              <a:t>ko‘rishmaydi</a:t>
            </a:r>
            <a:r>
              <a:rPr lang="en-US" sz="2200" dirty="0" smtClean="0">
                <a:latin typeface="Gabriola" pitchFamily="82" charset="0"/>
              </a:rPr>
              <a:t>. </a:t>
            </a:r>
            <a:r>
              <a:rPr lang="en-US" sz="2200" dirty="0" err="1" smtClean="0">
                <a:latin typeface="Gabriola" pitchFamily="82" charset="0"/>
              </a:rPr>
              <a:t>Hech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bo‘lmaganda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bir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oyda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bir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marta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bolani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kutubxonaga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olib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borish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tanlagan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kitobini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og‘rinmay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xarid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qilib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berish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o‘qigan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kitoblari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yuzasidan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fikrini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muntazam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so‘rab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borish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iloji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bo‘lsa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har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kuni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uxlashdan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oldin</a:t>
            </a:r>
            <a:r>
              <a:rPr lang="en-US" sz="2200" dirty="0" smtClean="0">
                <a:latin typeface="Gabriola" pitchFamily="82" charset="0"/>
              </a:rPr>
              <a:t> </a:t>
            </a:r>
            <a:r>
              <a:rPr lang="en-US" sz="2200" dirty="0" err="1" smtClean="0">
                <a:latin typeface="Gabriola" pitchFamily="82" charset="0"/>
              </a:rPr>
              <a:t>kitob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o‘qib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berish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asosida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kitob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bolaning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hayotida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ajralmas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qismiga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aylanishiga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erishish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mumkin</a:t>
            </a:r>
            <a:r>
              <a:rPr lang="en-US" sz="2200" dirty="0" smtClean="0">
                <a:latin typeface="Gabriola" pitchFamily="82" charset="0"/>
              </a:rPr>
              <a:t>. </a:t>
            </a:r>
            <a:r>
              <a:rPr lang="en-US" sz="2200" dirty="0" err="1" smtClean="0">
                <a:latin typeface="Gabriola" pitchFamily="82" charset="0"/>
              </a:rPr>
              <a:t>Bolalar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kitob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o‘qish</a:t>
            </a:r>
            <a:r>
              <a:rPr lang="en-US" sz="2200" dirty="0" smtClean="0">
                <a:latin typeface="Gabriola" pitchFamily="82" charset="0"/>
              </a:rPr>
              <a:t> "</a:t>
            </a:r>
            <a:r>
              <a:rPr lang="en-US" sz="2200" dirty="0" err="1" smtClean="0">
                <a:latin typeface="Gabriola" pitchFamily="82" charset="0"/>
              </a:rPr>
              <a:t>mazasi”ni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tushinib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olgach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keyinchalik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bu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mashg‘ulot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odatga</a:t>
            </a:r>
            <a:r>
              <a:rPr lang="en-US" sz="2200" dirty="0" smtClean="0">
                <a:latin typeface="Gabriola" pitchFamily="82" charset="0"/>
              </a:rPr>
              <a:t>, </a:t>
            </a:r>
            <a:r>
              <a:rPr lang="en-US" sz="2200" dirty="0" err="1" smtClean="0">
                <a:latin typeface="Gabriola" pitchFamily="82" charset="0"/>
              </a:rPr>
              <a:t>so‘ng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esa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ehtiyojga</a:t>
            </a:r>
            <a:r>
              <a:rPr lang="en-US" sz="2200" dirty="0" smtClean="0">
                <a:latin typeface="Gabriola" pitchFamily="82" charset="0"/>
              </a:rPr>
              <a:t> </a:t>
            </a:r>
            <a:r>
              <a:rPr lang="en-US" sz="2200" dirty="0" err="1" smtClean="0">
                <a:latin typeface="Gabriola" pitchFamily="82" charset="0"/>
              </a:rPr>
              <a:t>aylanadi</a:t>
            </a:r>
            <a:r>
              <a:rPr lang="en-US" sz="2200" dirty="0" smtClean="0">
                <a:latin typeface="Gabriola" pitchFamily="82" charset="0"/>
              </a:rPr>
              <a:t>.</a:t>
            </a:r>
            <a:endParaRPr lang="ru-RU" sz="2200" dirty="0">
              <a:latin typeface="Gabriola" pitchFamily="82" charset="0"/>
            </a:endParaRPr>
          </a:p>
        </p:txBody>
      </p:sp>
      <p:pic>
        <p:nvPicPr>
          <p:cNvPr id="31746" name="Picture 2" descr="C:\Documents and Settings\User\Мои документы\kitob\1444794707_21777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0"/>
            <a:ext cx="3286116" cy="36433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747" name="Picture 3" descr="C:\Documents and Settings\User\Мои документы\kitob\1450714740_5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3643314"/>
            <a:ext cx="3286116" cy="3143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-285784" y="0"/>
            <a:ext cx="7072362" cy="6858000"/>
          </a:xfrm>
          <a:prstGeom prst="verticalScroll">
            <a:avLst>
              <a:gd name="adj" fmla="val 1341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14348" y="928670"/>
            <a:ext cx="51435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>
                <a:latin typeface="Gabriola" pitchFamily="82" charset="0"/>
              </a:rPr>
              <a:t>Shuni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alohida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qayd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etishni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istardikki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O’zbekistonda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kitobga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bo’lgan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qiziqish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hurmat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hamda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uni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e'zozlash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azaldan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shakllanib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kelgan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Jamoatchilik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fikrini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o’rganuvchi</a:t>
            </a:r>
            <a:r>
              <a:rPr lang="en-US" dirty="0" smtClean="0">
                <a:latin typeface="Gabriola" pitchFamily="82" charset="0"/>
              </a:rPr>
              <a:t> «</a:t>
            </a:r>
            <a:r>
              <a:rPr lang="en-US" dirty="0" err="1" smtClean="0">
                <a:latin typeface="Gabriola" pitchFamily="82" charset="0"/>
              </a:rPr>
              <a:t>Ijtimoii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fikr</a:t>
            </a:r>
            <a:r>
              <a:rPr lang="en-US" dirty="0" smtClean="0">
                <a:latin typeface="Gabriola" pitchFamily="82" charset="0"/>
              </a:rPr>
              <a:t>» </a:t>
            </a:r>
            <a:r>
              <a:rPr lang="en-US" dirty="0" err="1" smtClean="0">
                <a:latin typeface="Gabriola" pitchFamily="82" charset="0"/>
              </a:rPr>
              <a:t>Respublika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markazi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doimiy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ravishda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kitobhonlarning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badiiy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ijtimoiy-siesiy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ilmiy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ma'rifiy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kitoblarga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bo’lgan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qiziqishi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talablarini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o’rganish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maqsadida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aholi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o’rtasida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so’rovlar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uyushtirib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turadi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Respublikada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o’tkazilgan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so’nggi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so’rovlar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shuni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ko’rsatdiki</a:t>
            </a:r>
            <a:r>
              <a:rPr lang="en-US" dirty="0" smtClean="0">
                <a:latin typeface="Gabriola" pitchFamily="82" charset="0"/>
              </a:rPr>
              <a:t>, </a:t>
            </a:r>
            <a:r>
              <a:rPr lang="en-US" dirty="0" err="1" smtClean="0">
                <a:latin typeface="Gabriola" pitchFamily="82" charset="0"/>
              </a:rPr>
              <a:t>jamiyatimizda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kitobning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ahamiyati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aholining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kitobga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bo’lgan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talabi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doim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oshib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bormoqda</a:t>
            </a:r>
            <a:r>
              <a:rPr lang="en-US" dirty="0" smtClean="0">
                <a:latin typeface="Gabriola" pitchFamily="82" charset="0"/>
              </a:rPr>
              <a:t>. </a:t>
            </a:r>
            <a:r>
              <a:rPr lang="en-US" dirty="0" err="1" smtClean="0">
                <a:latin typeface="Gabriola" pitchFamily="82" charset="0"/>
              </a:rPr>
              <a:t>So’rovnomada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ishtirok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etganlarning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aksariyati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kitob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bilim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ma'naviy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yuksaklikka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erishishning</a:t>
            </a:r>
            <a:r>
              <a:rPr lang="en-US" dirty="0" smtClean="0">
                <a:latin typeface="Gabriola" pitchFamily="82" charset="0"/>
              </a:rPr>
              <a:t> eng </a:t>
            </a:r>
            <a:r>
              <a:rPr lang="en-US" dirty="0" err="1" smtClean="0">
                <a:latin typeface="Gabriola" pitchFamily="82" charset="0"/>
              </a:rPr>
              <a:t>asosiy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manbaalaridan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biri</a:t>
            </a:r>
            <a:r>
              <a:rPr lang="en-US" dirty="0" smtClean="0">
                <a:latin typeface="Gabriola" pitchFamily="82" charset="0"/>
              </a:rPr>
              <a:t>, </a:t>
            </a:r>
            <a:r>
              <a:rPr lang="en-US" dirty="0" err="1" smtClean="0">
                <a:latin typeface="Gabriola" pitchFamily="82" charset="0"/>
              </a:rPr>
              <a:t>deb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hisoblaganlar</a:t>
            </a:r>
            <a:r>
              <a:rPr lang="en-US" dirty="0" smtClean="0">
                <a:latin typeface="Gabriola" pitchFamily="82" charset="0"/>
              </a:rPr>
              <a:t>. Bu </a:t>
            </a:r>
            <a:r>
              <a:rPr lang="en-US" dirty="0" err="1" smtClean="0">
                <a:latin typeface="Gabriola" pitchFamily="82" charset="0"/>
              </a:rPr>
              <a:t>esa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davlatmizning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yosh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avlodni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milliy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umuminsoniy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qadriyatlar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asosida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tarbiyalash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hamda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milliy-madaniy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va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ma'naviy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me'rosimizni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availab-asrashga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qaratilgan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siyosati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natijasi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ekanligi</a:t>
            </a:r>
            <a:r>
              <a:rPr lang="en-US" dirty="0" smtClean="0">
                <a:latin typeface="Gabriola" pitchFamily="82" charset="0"/>
              </a:rPr>
              <a:t> </a:t>
            </a:r>
            <a:r>
              <a:rPr lang="en-US" dirty="0" err="1" smtClean="0">
                <a:latin typeface="Gabriola" pitchFamily="82" charset="0"/>
              </a:rPr>
              <a:t>shubhasizdir</a:t>
            </a:r>
            <a:r>
              <a:rPr lang="en-US" dirty="0" smtClean="0">
                <a:latin typeface="Gabriola" pitchFamily="82" charset="0"/>
              </a:rPr>
              <a:t>.</a:t>
            </a:r>
            <a:endParaRPr lang="ru-RU" dirty="0">
              <a:latin typeface="Gabriola" pitchFamily="82" charset="0"/>
            </a:endParaRPr>
          </a:p>
        </p:txBody>
      </p:sp>
      <p:pic>
        <p:nvPicPr>
          <p:cNvPr id="5122" name="Picture 2" descr="C:\Documents and Settings\User\Мои документы\kitob\1444705633_40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928670"/>
            <a:ext cx="3214678" cy="5857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\Мои документы\kitob\23051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-24"/>
            <a:ext cx="8715436" cy="3843358"/>
          </a:xfrm>
          <a:prstGeom prst="rect">
            <a:avLst/>
          </a:prstGeom>
          <a:noFill/>
        </p:spPr>
      </p:pic>
      <p:sp>
        <p:nvSpPr>
          <p:cNvPr id="4" name="Горизонтальный свиток 3"/>
          <p:cNvSpPr/>
          <p:nvPr/>
        </p:nvSpPr>
        <p:spPr>
          <a:xfrm>
            <a:off x="214282" y="2428892"/>
            <a:ext cx="8786874" cy="4500570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28662" y="3187859"/>
            <a:ext cx="764386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Gabriola" pitchFamily="82" charset="0"/>
              </a:rPr>
              <a:t>Bu </a:t>
            </a:r>
            <a:r>
              <a:rPr lang="en-US" sz="2000" dirty="0" err="1" smtClean="0">
                <a:latin typeface="Gabriola" pitchFamily="82" charset="0"/>
              </a:rPr>
              <a:t>borada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O’zbekiston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Respublikasi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Prezidentining</a:t>
            </a:r>
            <a:r>
              <a:rPr lang="en-US" sz="2000" dirty="0" smtClean="0">
                <a:latin typeface="Gabriola" pitchFamily="82" charset="0"/>
              </a:rPr>
              <a:t> 2003 </a:t>
            </a:r>
            <a:r>
              <a:rPr lang="en-US" sz="2000" dirty="0" err="1" smtClean="0">
                <a:latin typeface="Gabriola" pitchFamily="82" charset="0"/>
              </a:rPr>
              <a:t>yildagi</a:t>
            </a:r>
            <a:r>
              <a:rPr lang="en-US" sz="2000" dirty="0" smtClean="0">
                <a:latin typeface="Gabriola" pitchFamily="82" charset="0"/>
              </a:rPr>
              <a:t> «</a:t>
            </a:r>
            <a:r>
              <a:rPr lang="en-US" sz="2000" dirty="0" err="1" smtClean="0">
                <a:latin typeface="Gabriola" pitchFamily="82" charset="0"/>
              </a:rPr>
              <a:t>Davlat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matbuot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qo’mitasini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O’zbekiston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Matbuot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va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ahborot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agentligiga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ailantirish</a:t>
            </a:r>
            <a:r>
              <a:rPr lang="en-US" sz="2000" dirty="0" smtClean="0">
                <a:latin typeface="Gabriola" pitchFamily="82" charset="0"/>
              </a:rPr>
              <a:t>» </a:t>
            </a:r>
            <a:r>
              <a:rPr lang="en-US" sz="2000" dirty="0" err="1" smtClean="0">
                <a:latin typeface="Gabriola" pitchFamily="82" charset="0"/>
              </a:rPr>
              <a:t>to’g’risidagi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Farmoni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muhim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ahamiyat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kasb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etdi</a:t>
            </a:r>
            <a:r>
              <a:rPr lang="en-US" sz="2000" dirty="0" smtClean="0">
                <a:latin typeface="Gabriola" pitchFamily="82" charset="0"/>
              </a:rPr>
              <a:t>. </a:t>
            </a:r>
            <a:r>
              <a:rPr lang="en-US" sz="2000" dirty="0" err="1" smtClean="0">
                <a:latin typeface="Gabriola" pitchFamily="82" charset="0"/>
              </a:rPr>
              <a:t>Farmonga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muvofiq</a:t>
            </a:r>
            <a:r>
              <a:rPr lang="en-US" sz="2000" dirty="0" smtClean="0">
                <a:latin typeface="Gabriola" pitchFamily="82" charset="0"/>
              </a:rPr>
              <a:t> 10 </a:t>
            </a:r>
            <a:r>
              <a:rPr lang="en-US" sz="2000" dirty="0" err="1" smtClean="0">
                <a:latin typeface="Gabriola" pitchFamily="82" charset="0"/>
              </a:rPr>
              <a:t>nashriyot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bazasida</a:t>
            </a:r>
            <a:r>
              <a:rPr lang="en-US" sz="2000" dirty="0" smtClean="0">
                <a:latin typeface="Gabriola" pitchFamily="82" charset="0"/>
              </a:rPr>
              <a:t> 4 </a:t>
            </a:r>
            <a:r>
              <a:rPr lang="en-US" sz="2000" dirty="0" err="1" smtClean="0">
                <a:latin typeface="Gabriola" pitchFamily="82" charset="0"/>
              </a:rPr>
              <a:t>ta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nashriyot-matbaa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ijodiy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uilari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va</a:t>
            </a:r>
            <a:r>
              <a:rPr lang="en-US" sz="2000" dirty="0" smtClean="0">
                <a:latin typeface="Gabriola" pitchFamily="82" charset="0"/>
              </a:rPr>
              <a:t> «</a:t>
            </a:r>
            <a:r>
              <a:rPr lang="en-US" sz="2000" dirty="0" err="1" smtClean="0">
                <a:latin typeface="Gabriola" pitchFamily="82" charset="0"/>
              </a:rPr>
              <a:t>O’zbekiston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Milliy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enciklopedyasi</a:t>
            </a:r>
            <a:r>
              <a:rPr lang="en-US" sz="2000" dirty="0" smtClean="0">
                <a:latin typeface="Gabriola" pitchFamily="82" charset="0"/>
              </a:rPr>
              <a:t>» </a:t>
            </a:r>
            <a:r>
              <a:rPr lang="en-US" sz="2000" dirty="0" err="1" smtClean="0">
                <a:latin typeface="Gabriola" pitchFamily="82" charset="0"/>
              </a:rPr>
              <a:t>nashriyoti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tashkil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etildi</a:t>
            </a:r>
            <a:r>
              <a:rPr lang="en-US" sz="2000" dirty="0" smtClean="0">
                <a:latin typeface="Gabriola" pitchFamily="82" charset="0"/>
              </a:rPr>
              <a:t>. </a:t>
            </a:r>
            <a:r>
              <a:rPr lang="en-US" sz="2000" dirty="0" err="1" smtClean="0">
                <a:latin typeface="Gabriola" pitchFamily="82" charset="0"/>
              </a:rPr>
              <a:t>Bugun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O’zbekistonda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jami</a:t>
            </a:r>
            <a:r>
              <a:rPr lang="en-US" sz="2000" dirty="0" smtClean="0">
                <a:latin typeface="Gabriola" pitchFamily="82" charset="0"/>
              </a:rPr>
              <a:t> 100dan </a:t>
            </a:r>
            <a:r>
              <a:rPr lang="en-US" sz="2000" dirty="0" err="1" smtClean="0">
                <a:latin typeface="Gabriola" pitchFamily="82" charset="0"/>
              </a:rPr>
              <a:t>ziyod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nashriyot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va</a:t>
            </a:r>
            <a:r>
              <a:rPr lang="en-US" sz="2000" dirty="0" smtClean="0">
                <a:latin typeface="Gabriola" pitchFamily="82" charset="0"/>
              </a:rPr>
              <a:t> 1420dan </a:t>
            </a:r>
            <a:r>
              <a:rPr lang="en-US" sz="2000" dirty="0" err="1" smtClean="0">
                <a:latin typeface="Gabriola" pitchFamily="82" charset="0"/>
              </a:rPr>
              <a:t>ziyod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matbaa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korhonalari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faoliyat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ko’rsatmoqdalar</a:t>
            </a:r>
            <a:r>
              <a:rPr lang="en-US" sz="2000" dirty="0" smtClean="0">
                <a:latin typeface="Gabriola" pitchFamily="82" charset="0"/>
              </a:rPr>
              <a:t>. </a:t>
            </a:r>
            <a:r>
              <a:rPr lang="en-US" sz="2000" dirty="0" err="1" smtClean="0">
                <a:latin typeface="Gabriola" pitchFamily="82" charset="0"/>
              </a:rPr>
              <a:t>Ular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har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yili</a:t>
            </a:r>
            <a:r>
              <a:rPr lang="en-US" sz="2000" dirty="0" smtClean="0">
                <a:latin typeface="Gabriola" pitchFamily="82" charset="0"/>
              </a:rPr>
              <a:t> 1200dan </a:t>
            </a:r>
            <a:r>
              <a:rPr lang="en-US" sz="2000" dirty="0" err="1" smtClean="0">
                <a:latin typeface="Gabriola" pitchFamily="82" charset="0"/>
              </a:rPr>
              <a:t>ortiq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nomdagi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kitob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mahsulotlarini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mamlakat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va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horijiy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kitobhonlarga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taqdim</a:t>
            </a:r>
            <a:r>
              <a:rPr lang="en-US" sz="2000" dirty="0" smtClean="0">
                <a:latin typeface="Gabriola" pitchFamily="82" charset="0"/>
              </a:rPr>
              <a:t> </a:t>
            </a:r>
            <a:r>
              <a:rPr lang="en-US" sz="2000" dirty="0" err="1" smtClean="0">
                <a:latin typeface="Gabriola" pitchFamily="82" charset="0"/>
              </a:rPr>
              <a:t>etmoqdalar</a:t>
            </a:r>
            <a:r>
              <a:rPr lang="en-US" sz="2000" dirty="0" smtClean="0">
                <a:latin typeface="Gabriola" pitchFamily="82" charset="0"/>
              </a:rPr>
              <a:t>.</a:t>
            </a:r>
            <a:endParaRPr lang="ru-RU" sz="2000" dirty="0">
              <a:latin typeface="Gabriola" pitchFamily="8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8115328" cy="6045348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3600" dirty="0" err="1" smtClean="0">
                <a:latin typeface="Gabriola" pitchFamily="82" charset="0"/>
              </a:rPr>
              <a:t>Ilm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sahroda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do‘st</a:t>
            </a:r>
            <a:r>
              <a:rPr lang="en-US" sz="3600" dirty="0" smtClean="0">
                <a:latin typeface="Gabriola" pitchFamily="82" charset="0"/>
              </a:rPr>
              <a:t>, </a:t>
            </a:r>
            <a:r>
              <a:rPr lang="en-US" sz="3600" dirty="0" err="1" smtClean="0">
                <a:latin typeface="Gabriola" pitchFamily="82" charset="0"/>
              </a:rPr>
              <a:t>hayot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yo‘llarida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tayanch</a:t>
            </a:r>
            <a:r>
              <a:rPr lang="en-US" sz="3600" dirty="0" smtClean="0">
                <a:latin typeface="Gabriola" pitchFamily="82" charset="0"/>
              </a:rPr>
              <a:t>, </a:t>
            </a:r>
            <a:r>
              <a:rPr lang="en-US" sz="3600" dirty="0" err="1" smtClean="0">
                <a:latin typeface="Gabriola" pitchFamily="82" charset="0"/>
              </a:rPr>
              <a:t>yolg‘izlik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damlarida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yo‘ldosh</a:t>
            </a:r>
            <a:r>
              <a:rPr lang="en-US" sz="3600" dirty="0" smtClean="0">
                <a:latin typeface="Gabriola" pitchFamily="82" charset="0"/>
              </a:rPr>
              <a:t>, </a:t>
            </a:r>
            <a:r>
              <a:rPr lang="en-US" sz="3600" dirty="0" err="1" smtClean="0">
                <a:latin typeface="Gabriola" pitchFamily="82" charset="0"/>
              </a:rPr>
              <a:t>baxtiyor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daqiqalarda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rahbar</a:t>
            </a:r>
            <a:r>
              <a:rPr lang="en-US" sz="3600" dirty="0" smtClean="0">
                <a:latin typeface="Gabriola" pitchFamily="82" charset="0"/>
              </a:rPr>
              <a:t>, </a:t>
            </a:r>
            <a:r>
              <a:rPr lang="en-US" sz="3600" dirty="0" err="1" smtClean="0">
                <a:latin typeface="Gabriola" pitchFamily="82" charset="0"/>
              </a:rPr>
              <a:t>qayg‘uli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damlarda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madadkor</a:t>
            </a:r>
            <a:r>
              <a:rPr lang="en-US" sz="3600" dirty="0" smtClean="0">
                <a:latin typeface="Gabriola" pitchFamily="82" charset="0"/>
              </a:rPr>
              <a:t>, </a:t>
            </a:r>
            <a:r>
              <a:rPr lang="en-US" sz="3600" dirty="0" err="1" smtClean="0">
                <a:latin typeface="Gabriola" pitchFamily="82" charset="0"/>
              </a:rPr>
              <a:t>odamlar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orasida</a:t>
            </a:r>
            <a:r>
              <a:rPr lang="en-US" sz="3600" dirty="0" smtClean="0">
                <a:latin typeface="Gabriola" pitchFamily="82" charset="0"/>
              </a:rPr>
              <a:t> zebu </a:t>
            </a:r>
            <a:r>
              <a:rPr lang="en-US" sz="3600" dirty="0" err="1" smtClean="0">
                <a:latin typeface="Gabriola" pitchFamily="82" charset="0"/>
              </a:rPr>
              <a:t>ziynat</a:t>
            </a:r>
            <a:r>
              <a:rPr lang="en-US" sz="3600" dirty="0" smtClean="0">
                <a:latin typeface="Gabriola" pitchFamily="82" charset="0"/>
              </a:rPr>
              <a:t>, </a:t>
            </a:r>
            <a:r>
              <a:rPr lang="en-US" sz="3600" dirty="0" err="1" smtClean="0">
                <a:latin typeface="Gabriola" pitchFamily="82" charset="0"/>
              </a:rPr>
              <a:t>dushmanlarga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qarshi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kurashda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quroldir</a:t>
            </a:r>
            <a:r>
              <a:rPr lang="en-US" sz="3600" dirty="0" smtClean="0">
                <a:latin typeface="Gabriola" pitchFamily="82" charset="0"/>
              </a:rPr>
              <a:t>. Zero, </a:t>
            </a:r>
            <a:r>
              <a:rPr lang="en-US" sz="3600" dirty="0" err="1" smtClean="0">
                <a:latin typeface="Gabriola" pitchFamily="82" charset="0"/>
              </a:rPr>
              <a:t>buyuk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mutafakkir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Rudakiy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aytganidek</a:t>
            </a:r>
            <a:r>
              <a:rPr lang="en-US" sz="3600" dirty="0" smtClean="0">
                <a:latin typeface="Gabriola" pitchFamily="82" charset="0"/>
              </a:rPr>
              <a:t>, "</a:t>
            </a:r>
            <a:r>
              <a:rPr lang="en-US" sz="3600" dirty="0" err="1" smtClean="0">
                <a:latin typeface="Gabriola" pitchFamily="82" charset="0"/>
              </a:rPr>
              <a:t>Ilmdan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yaxshiroq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hazina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bo‘lmas</a:t>
            </a:r>
            <a:r>
              <a:rPr lang="en-US" sz="3600" dirty="0" smtClean="0">
                <a:latin typeface="Gabriola" pitchFamily="82" charset="0"/>
              </a:rPr>
              <a:t>, </a:t>
            </a:r>
            <a:r>
              <a:rPr lang="en-US" sz="3600" dirty="0" err="1" smtClean="0">
                <a:latin typeface="Gabriola" pitchFamily="82" charset="0"/>
              </a:rPr>
              <a:t>qo‘lingdan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kelgancha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tera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olsang</a:t>
            </a:r>
            <a:r>
              <a:rPr lang="en-US" sz="3600" dirty="0" smtClean="0">
                <a:latin typeface="Gabriola" pitchFamily="82" charset="0"/>
              </a:rPr>
              <a:t> bas”. </a:t>
            </a:r>
            <a:r>
              <a:rPr lang="en-US" sz="3600" dirty="0" err="1" smtClean="0">
                <a:latin typeface="Gabriola" pitchFamily="82" charset="0"/>
              </a:rPr>
              <a:t>Bunday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satrlar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har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bir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o‘zbek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farzandining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diliga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muxrlanishini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niyat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qilib</a:t>
            </a:r>
            <a:r>
              <a:rPr lang="en-US" sz="3600" dirty="0" smtClean="0">
                <a:latin typeface="Gabriola" pitchFamily="82" charset="0"/>
              </a:rPr>
              <a:t> </a:t>
            </a:r>
            <a:r>
              <a:rPr lang="en-US" sz="3600" dirty="0" err="1" smtClean="0">
                <a:latin typeface="Gabriola" pitchFamily="82" charset="0"/>
              </a:rPr>
              <a:t>qolamiz</a:t>
            </a:r>
            <a:r>
              <a:rPr lang="en-US" sz="3600" dirty="0" smtClean="0">
                <a:latin typeface="Gabriola" pitchFamily="82" charset="0"/>
              </a:rPr>
              <a:t>!</a:t>
            </a:r>
            <a:endParaRPr lang="ru-RU" sz="3600" dirty="0">
              <a:latin typeface="Gabriola" pitchFamily="82" charset="0"/>
            </a:endParaRP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249</TotalTime>
  <Words>680</Words>
  <PresentationFormat>Экран (4:3)</PresentationFormat>
  <Paragraphs>13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Техническая</vt:lpstr>
      <vt:lpstr>Солнцестояние</vt:lpstr>
      <vt:lpstr>1_Солнцестояние</vt:lpstr>
      <vt:lpstr>Эркер</vt:lpstr>
      <vt:lpstr>Изящная</vt:lpstr>
      <vt:lpstr>Тема Office</vt:lpstr>
      <vt:lpstr>KITOB – MA'NAVIYAT XAZINASI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21</cp:revision>
  <dcterms:modified xsi:type="dcterms:W3CDTF">2017-02-04T05:12:36Z</dcterms:modified>
</cp:coreProperties>
</file>