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notesMasterIdLst>
    <p:notesMasterId r:id="rId22"/>
  </p:notesMasterIdLst>
  <p:sldIdLst>
    <p:sldId id="256" r:id="rId5"/>
    <p:sldId id="257" r:id="rId6"/>
    <p:sldId id="258" r:id="rId7"/>
    <p:sldId id="272"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0" d="100"/>
          <a:sy n="70" d="100"/>
        </p:scale>
        <p:origin x="-108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4D38BC-4DEC-49B6-BB18-2C9827E52C0A}" type="datetimeFigureOut">
              <a:rPr lang="ru-RU" smtClean="0"/>
              <a:t>26.10.2015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30CF11-D5BE-4717-9B76-560C18A908B4}"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D30CF11-D5BE-4717-9B76-560C18A908B4}" type="slidenum">
              <a:rPr lang="ru-RU" smtClean="0"/>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16" name="Номер слайда 15"/>
          <p:cNvSpPr>
            <a:spLocks noGrp="1"/>
          </p:cNvSpPr>
          <p:nvPr>
            <p:ph type="sldNum" sz="quarter" idx="11"/>
          </p:nvPr>
        </p:nvSpPr>
        <p:spPr/>
        <p:txBody>
          <a:bodyPr/>
          <a:lstStyle/>
          <a:p>
            <a:fld id="{A483448D-3A78-4528-A469-B745A65DA480}" type="slidenum">
              <a:rPr lang="en-US" smtClean="0"/>
              <a:pPr/>
              <a:t>‹#›</a:t>
            </a:fld>
            <a:endParaRPr lang="en-US"/>
          </a:p>
        </p:txBody>
      </p:sp>
      <p:sp>
        <p:nvSpPr>
          <p:cNvPr id="17" name="Нижний колонтитул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7EAF463A-BC7C-46EE-9F1E-7F377CCA4891}" type="datetimeFigureOut">
              <a:rPr lang="en-US" smtClean="0"/>
              <a:pPr/>
              <a:t>10/26/2015</a:t>
            </a:fld>
            <a:endParaRPr lang="en-US"/>
          </a:p>
        </p:txBody>
      </p:sp>
      <p:sp>
        <p:nvSpPr>
          <p:cNvPr id="17" name="Нижний колонтитул 16"/>
          <p:cNvSpPr>
            <a:spLocks noGrp="1"/>
          </p:cNvSpPr>
          <p:nvPr>
            <p:ph type="ftr" sz="quarter" idx="11"/>
          </p:nvPr>
        </p:nvSpPr>
        <p:spPr>
          <a:xfrm>
            <a:off x="5410200" y="4205288"/>
            <a:ext cx="1295400" cy="457200"/>
          </a:xfrm>
        </p:spPr>
        <p:txBody>
          <a:bodyPr/>
          <a:lstStyle/>
          <a:p>
            <a:endParaRPr lang="en-US"/>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A483448D-3A78-4528-A469-B745A65DA480}"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7EAF463A-BC7C-46EE-9F1E-7F377CCA4891}" type="datetimeFigureOut">
              <a:rPr lang="en-US" smtClean="0"/>
              <a:pPr/>
              <a:t>10/26/2015</a:t>
            </a:fld>
            <a:endParaRPr lang="en-US"/>
          </a:p>
        </p:txBody>
      </p:sp>
      <p:sp>
        <p:nvSpPr>
          <p:cNvPr id="27" name="Номер слайда 26"/>
          <p:cNvSpPr>
            <a:spLocks noGrp="1"/>
          </p:cNvSpPr>
          <p:nvPr>
            <p:ph type="sldNum" sz="quarter" idx="11"/>
          </p:nvPr>
        </p:nvSpPr>
        <p:spPr/>
        <p:txBody>
          <a:bodyPr rtlCol="0"/>
          <a:lstStyle/>
          <a:p>
            <a:fld id="{A483448D-3A78-4528-A469-B745A65DA480}" type="slidenum">
              <a:rPr lang="en-US" smtClean="0"/>
              <a:pPr/>
              <a:t>‹#›</a:t>
            </a:fld>
            <a:endParaRPr lang="en-US"/>
          </a:p>
        </p:txBody>
      </p:sp>
      <p:sp>
        <p:nvSpPr>
          <p:cNvPr id="28" name="Нижний колонтитул 27"/>
          <p:cNvSpPr>
            <a:spLocks noGrp="1"/>
          </p:cNvSpPr>
          <p:nvPr>
            <p:ph type="ftr" sz="quarter" idx="12"/>
          </p:nvPr>
        </p:nvSpPr>
        <p:spPr/>
        <p:txBody>
          <a:bodyPr rtlCol="0"/>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7EAF463A-BC7C-46EE-9F1E-7F377CCA4891}" type="datetimeFigureOut">
              <a:rPr lang="en-US" smtClean="0"/>
              <a:pPr/>
              <a:t>10/26/2015</a:t>
            </a:fld>
            <a:endParaRPr lang="en-US"/>
          </a:p>
        </p:txBody>
      </p:sp>
      <p:sp>
        <p:nvSpPr>
          <p:cNvPr id="4" name="Нижний колонтитул 3"/>
          <p:cNvSpPr>
            <a:spLocks noGrp="1"/>
          </p:cNvSpPr>
          <p:nvPr>
            <p:ph type="ftr" sz="quarter" idx="11"/>
          </p:nvPr>
        </p:nvSpPr>
        <p:spPr>
          <a:xfrm>
            <a:off x="5257800" y="612648"/>
            <a:ext cx="1325880" cy="457200"/>
          </a:xfrm>
        </p:spPr>
        <p:txBody>
          <a:bodyPr/>
          <a:lstStyle/>
          <a:p>
            <a:endParaRPr lang="en-US"/>
          </a:p>
        </p:txBody>
      </p:sp>
      <p:sp>
        <p:nvSpPr>
          <p:cNvPr id="5" name="Номер слайда 4"/>
          <p:cNvSpPr>
            <a:spLocks noGrp="1"/>
          </p:cNvSpPr>
          <p:nvPr>
            <p:ph type="sldNum" sz="quarter" idx="12"/>
          </p:nvPr>
        </p:nvSpPr>
        <p:spPr>
          <a:xfrm>
            <a:off x="8174736" y="2272"/>
            <a:ext cx="762000" cy="365760"/>
          </a:xfrm>
        </p:spPr>
        <p:txBody>
          <a:bodyPr/>
          <a:lstStyle/>
          <a:p>
            <a:fld id="{A483448D-3A78-4528-A469-B745A65DA480}"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7EAF463A-BC7C-46EE-9F1E-7F377CCA4891}" type="datetimeFigureOut">
              <a:rPr lang="en-US" smtClean="0"/>
              <a:pPr/>
              <a:t>10/26/2015</a:t>
            </a:fld>
            <a:endParaRPr lang="en-US"/>
          </a:p>
        </p:txBody>
      </p:sp>
      <p:sp>
        <p:nvSpPr>
          <p:cNvPr id="15" name="Номер слайда 14"/>
          <p:cNvSpPr>
            <a:spLocks noGrp="1"/>
          </p:cNvSpPr>
          <p:nvPr>
            <p:ph type="sldNum" sz="quarter" idx="15"/>
          </p:nvPr>
        </p:nvSpPr>
        <p:spPr/>
        <p:txBody>
          <a:bodyPr/>
          <a:lstStyle>
            <a:lvl1pPr algn="ctr">
              <a:defRPr/>
            </a:lvl1pPr>
          </a:lstStyle>
          <a:p>
            <a:fld id="{A483448D-3A78-4528-A469-B745A65DA480}" type="slidenum">
              <a:rPr lang="en-US" smtClean="0"/>
              <a:pPr/>
              <a:t>‹#›</a:t>
            </a:fld>
            <a:endParaRPr lang="en-US"/>
          </a:p>
        </p:txBody>
      </p:sp>
      <p:sp>
        <p:nvSpPr>
          <p:cNvPr id="16" name="Нижний колонтитул 15"/>
          <p:cNvSpPr>
            <a:spLocks noGrp="1"/>
          </p:cNvSpPr>
          <p:nvPr>
            <p:ph type="ftr" sz="quarter" idx="16"/>
          </p:nvPr>
        </p:nvSpPr>
        <p:spPr/>
        <p:txBody>
          <a:bodyPr/>
          <a:lstStyle/>
          <a:p>
            <a:endParaRPr lang="en-US"/>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7EAF463A-BC7C-46EE-9F1E-7F377CCA4891}" type="datetimeFigureOut">
              <a:rPr lang="en-US" smtClean="0"/>
              <a:pPr/>
              <a:t>10/26/2015</a:t>
            </a:fld>
            <a:endParaRPr lang="en-US"/>
          </a:p>
        </p:txBody>
      </p:sp>
      <p:sp>
        <p:nvSpPr>
          <p:cNvPr id="17" name="Нижний колонтитул 16"/>
          <p:cNvSpPr>
            <a:spLocks noGrp="1"/>
          </p:cNvSpPr>
          <p:nvPr>
            <p:ph type="ftr" sz="quarter" idx="11"/>
          </p:nvPr>
        </p:nvSpPr>
        <p:spPr>
          <a:xfrm>
            <a:off x="5410200" y="4205288"/>
            <a:ext cx="1295400" cy="457200"/>
          </a:xfrm>
        </p:spPr>
        <p:txBody>
          <a:bodyPr/>
          <a:lstStyle/>
          <a:p>
            <a:endParaRPr lang="en-US"/>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A483448D-3A78-4528-A469-B745A65DA480}"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7EAF463A-BC7C-46EE-9F1E-7F377CCA4891}" type="datetimeFigureOut">
              <a:rPr lang="en-US" smtClean="0"/>
              <a:pPr/>
              <a:t>10/26/2015</a:t>
            </a:fld>
            <a:endParaRPr lang="en-US"/>
          </a:p>
        </p:txBody>
      </p:sp>
      <p:sp>
        <p:nvSpPr>
          <p:cNvPr id="27" name="Номер слайда 26"/>
          <p:cNvSpPr>
            <a:spLocks noGrp="1"/>
          </p:cNvSpPr>
          <p:nvPr>
            <p:ph type="sldNum" sz="quarter" idx="11"/>
          </p:nvPr>
        </p:nvSpPr>
        <p:spPr/>
        <p:txBody>
          <a:bodyPr rtlCol="0"/>
          <a:lstStyle/>
          <a:p>
            <a:fld id="{A483448D-3A78-4528-A469-B745A65DA480}" type="slidenum">
              <a:rPr lang="en-US" smtClean="0"/>
              <a:pPr/>
              <a:t>‹#›</a:t>
            </a:fld>
            <a:endParaRPr lang="en-US"/>
          </a:p>
        </p:txBody>
      </p:sp>
      <p:sp>
        <p:nvSpPr>
          <p:cNvPr id="28" name="Нижний колонтитул 27"/>
          <p:cNvSpPr>
            <a:spLocks noGrp="1"/>
          </p:cNvSpPr>
          <p:nvPr>
            <p:ph type="ftr" sz="quarter" idx="12"/>
          </p:nvPr>
        </p:nvSpPr>
        <p:spPr/>
        <p:txBody>
          <a:bodyPr rtlCol="0"/>
          <a:lstStyle/>
          <a:p>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7EAF463A-BC7C-46EE-9F1E-7F377CCA4891}" type="datetimeFigureOut">
              <a:rPr lang="en-US" smtClean="0"/>
              <a:pPr/>
              <a:t>10/26/2015</a:t>
            </a:fld>
            <a:endParaRPr lang="en-US"/>
          </a:p>
        </p:txBody>
      </p:sp>
      <p:sp>
        <p:nvSpPr>
          <p:cNvPr id="4" name="Нижний колонтитул 3"/>
          <p:cNvSpPr>
            <a:spLocks noGrp="1"/>
          </p:cNvSpPr>
          <p:nvPr>
            <p:ph type="ftr" sz="quarter" idx="11"/>
          </p:nvPr>
        </p:nvSpPr>
        <p:spPr>
          <a:xfrm>
            <a:off x="5257800" y="612648"/>
            <a:ext cx="1325880" cy="457200"/>
          </a:xfrm>
        </p:spPr>
        <p:txBody>
          <a:bodyPr/>
          <a:lstStyle/>
          <a:p>
            <a:endParaRPr lang="en-US"/>
          </a:p>
        </p:txBody>
      </p:sp>
      <p:sp>
        <p:nvSpPr>
          <p:cNvPr id="5" name="Номер слайда 4"/>
          <p:cNvSpPr>
            <a:spLocks noGrp="1"/>
          </p:cNvSpPr>
          <p:nvPr>
            <p:ph type="sldNum" sz="quarter" idx="12"/>
          </p:nvPr>
        </p:nvSpPr>
        <p:spPr>
          <a:xfrm>
            <a:off x="8174736" y="2272"/>
            <a:ext cx="762000" cy="365760"/>
          </a:xfrm>
        </p:spPr>
        <p:txBody>
          <a:bodyPr/>
          <a:lstStyle/>
          <a:p>
            <a:fld id="{A483448D-3A78-4528-A469-B745A65DA480}"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7EAF463A-BC7C-46EE-9F1E-7F377CCA4891}" type="datetimeFigureOut">
              <a:rPr lang="en-US" smtClean="0"/>
              <a:pPr/>
              <a:t>10/26/2015</a:t>
            </a:fld>
            <a:endParaRPr lang="en-US"/>
          </a:p>
        </p:txBody>
      </p:sp>
      <p:sp>
        <p:nvSpPr>
          <p:cNvPr id="8" name="Нижний колонтитул 7"/>
          <p:cNvSpPr>
            <a:spLocks noGrp="1"/>
          </p:cNvSpPr>
          <p:nvPr>
            <p:ph type="ftr" sz="quarter" idx="11"/>
          </p:nvPr>
        </p:nvSpPr>
        <p:spPr/>
        <p:txBody>
          <a:bodyPr/>
          <a:lstStyle>
            <a:extLst/>
          </a:lstStyle>
          <a:p>
            <a:endParaRPr lang="en-US"/>
          </a:p>
        </p:txBody>
      </p:sp>
      <p:sp>
        <p:nvSpPr>
          <p:cNvPr id="11" name="Номер слайда 10"/>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10/26/2015</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EAF463A-BC7C-46EE-9F1E-7F377CCA4891}" type="datetimeFigureOut">
              <a:rPr lang="en-US" smtClean="0"/>
              <a:pPr/>
              <a:t>10/26/2015</a:t>
            </a:fld>
            <a:endParaRPr lang="en-US"/>
          </a:p>
        </p:txBody>
      </p:sp>
      <p:sp>
        <p:nvSpPr>
          <p:cNvPr id="8" name="Нижний колонтитул 7"/>
          <p:cNvSpPr>
            <a:spLocks noGrp="1"/>
          </p:cNvSpPr>
          <p:nvPr>
            <p:ph type="ftr" sz="quarter" idx="11"/>
          </p:nvPr>
        </p:nvSpPr>
        <p:spPr/>
        <p:txBody>
          <a:bodyPr/>
          <a:lstStyle>
            <a:extLst/>
          </a:lstStyle>
          <a:p>
            <a:endParaRPr lang="en-US"/>
          </a:p>
        </p:txBody>
      </p:sp>
      <p:sp>
        <p:nvSpPr>
          <p:cNvPr id="9" name="Номер слайда 8"/>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7EAF463A-BC7C-46EE-9F1E-7F377CCA4891}" type="datetimeFigureOut">
              <a:rPr lang="en-US" smtClean="0"/>
              <a:pPr/>
              <a:t>10/26/2015</a:t>
            </a:fld>
            <a:endParaRPr lang="en-US"/>
          </a:p>
        </p:txBody>
      </p:sp>
      <p:sp>
        <p:nvSpPr>
          <p:cNvPr id="4" name="Нижний колонтитул 3"/>
          <p:cNvSpPr>
            <a:spLocks noGrp="1"/>
          </p:cNvSpPr>
          <p:nvPr>
            <p:ph type="ftr" sz="quarter" idx="11"/>
          </p:nvPr>
        </p:nvSpPr>
        <p:spPr/>
        <p:txBody>
          <a:bodyPr/>
          <a:lstStyle>
            <a:extLst/>
          </a:lstStyle>
          <a:p>
            <a:endParaRPr lang="en-US"/>
          </a:p>
        </p:txBody>
      </p:sp>
      <p:sp>
        <p:nvSpPr>
          <p:cNvPr id="5" name="Номер слайда 4"/>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7EAF463A-BC7C-46EE-9F1E-7F377CCA4891}" type="datetimeFigureOut">
              <a:rPr lang="en-US" smtClean="0"/>
              <a:pPr/>
              <a:t>10/26/2015</a:t>
            </a:fld>
            <a:endParaRPr lang="en-US"/>
          </a:p>
        </p:txBody>
      </p:sp>
      <p:sp>
        <p:nvSpPr>
          <p:cNvPr id="3" name="Нижний колонтитул 2"/>
          <p:cNvSpPr>
            <a:spLocks noGrp="1"/>
          </p:cNvSpPr>
          <p:nvPr>
            <p:ph type="ftr" sz="quarter" idx="11"/>
          </p:nvPr>
        </p:nvSpPr>
        <p:spPr/>
        <p:txBody>
          <a:bodyPr/>
          <a:lstStyle>
            <a:extLst/>
          </a:lstStyle>
          <a:p>
            <a:endParaRPr lang="en-US"/>
          </a:p>
        </p:txBody>
      </p:sp>
      <p:sp>
        <p:nvSpPr>
          <p:cNvPr id="4" name="Номер слайда 3"/>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10/26/2015</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EAF463A-BC7C-46EE-9F1E-7F377CCA4891}" type="datetimeFigureOut">
              <a:rPr lang="en-US" smtClean="0"/>
              <a:pPr/>
              <a:t>10/26/2015</a:t>
            </a:fld>
            <a:endParaRPr lang="en-US"/>
          </a:p>
        </p:txBody>
      </p:sp>
      <p:sp>
        <p:nvSpPr>
          <p:cNvPr id="6" name="Нижний колонтитул 5"/>
          <p:cNvSpPr>
            <a:spLocks noGrp="1"/>
          </p:cNvSpPr>
          <p:nvPr>
            <p:ph type="ftr" sz="quarter" idx="11"/>
          </p:nvPr>
        </p:nvSpPr>
        <p:spPr/>
        <p:txBody>
          <a:bodyPr/>
          <a:lstStyle>
            <a:extLst/>
          </a:lstStyle>
          <a:p>
            <a:endParaRPr lang="en-US"/>
          </a:p>
        </p:txBody>
      </p:sp>
      <p:sp>
        <p:nvSpPr>
          <p:cNvPr id="7" name="Номер слайда 6"/>
          <p:cNvSpPr>
            <a:spLocks noGrp="1"/>
          </p:cNvSpPr>
          <p:nvPr>
            <p:ph type="sldNum" sz="quarter" idx="12"/>
          </p:nvPr>
        </p:nvSpPr>
        <p:spPr/>
        <p:txBody>
          <a:bodyPr/>
          <a:lstStyle>
            <a:extLst/>
          </a:lstStyle>
          <a:p>
            <a:fld id="{A483448D-3A78-4528-A469-B745A65DA480}" type="slidenum">
              <a:rPr lang="en-US" smtClean="0"/>
              <a:pPr/>
              <a:t>‹#›</a:t>
            </a:fld>
            <a:endParaRPr lang="en-US"/>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EAF463A-BC7C-46EE-9F1E-7F377CCA4891}" type="datetimeFigureOut">
              <a:rPr lang="en-US" smtClean="0"/>
              <a:pPr/>
              <a:t>10/26/2015</a:t>
            </a:fld>
            <a:endParaRPr lang="en-US"/>
          </a:p>
        </p:txBody>
      </p:sp>
      <p:sp>
        <p:nvSpPr>
          <p:cNvPr id="5" name="Нижний колонтитул 4"/>
          <p:cNvSpPr>
            <a:spLocks noGrp="1"/>
          </p:cNvSpPr>
          <p:nvPr>
            <p:ph type="ftr" sz="quarter" idx="11"/>
          </p:nvPr>
        </p:nvSpPr>
        <p:spPr/>
        <p:txBody>
          <a:bodyPr/>
          <a:lstStyle>
            <a:extLst/>
          </a:lstStyle>
          <a:p>
            <a:endParaRPr lang="en-US"/>
          </a:p>
        </p:txBody>
      </p:sp>
      <p:sp>
        <p:nvSpPr>
          <p:cNvPr id="6" name="Номер слайда 5"/>
          <p:cNvSpPr>
            <a:spLocks noGrp="1"/>
          </p:cNvSpPr>
          <p:nvPr>
            <p:ph type="sldNum" sz="quarter" idx="12"/>
          </p:nvPr>
        </p:nvSpPr>
        <p:spPr/>
        <p:txBody>
          <a:bodyPr/>
          <a:lstStyle>
            <a:extLst/>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A483448D-3A78-4528-A469-B745A65DA480}" type="slidenum">
              <a:rPr lang="en-US" smtClean="0"/>
              <a:pPr/>
              <a:t>‹#›</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7" name="Дата 6"/>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483448D-3A78-4528-A469-B745A65DA480}" type="slidenum">
              <a:rPr lang="en-US" smtClean="0"/>
              <a:pPr/>
              <a:t>‹#›</a:t>
            </a:fld>
            <a:endParaRPr lang="en-US"/>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7EAF463A-BC7C-46EE-9F1E-7F377CCA4891}" type="datetimeFigureOut">
              <a:rPr lang="en-US" smtClean="0"/>
              <a:pPr/>
              <a:t>10/26/2015</a:t>
            </a:fld>
            <a:endParaRPr lang="en-US"/>
          </a:p>
        </p:txBody>
      </p:sp>
      <p:sp>
        <p:nvSpPr>
          <p:cNvPr id="9" name="Номер слайда 8"/>
          <p:cNvSpPr>
            <a:spLocks noGrp="1"/>
          </p:cNvSpPr>
          <p:nvPr>
            <p:ph type="sldNum" sz="quarter" idx="15"/>
          </p:nvPr>
        </p:nvSpPr>
        <p:spPr/>
        <p:txBody>
          <a:bodyPr/>
          <a:lstStyle/>
          <a:p>
            <a:fld id="{A483448D-3A78-4528-A469-B745A65DA480}" type="slidenum">
              <a:rPr lang="en-US" smtClean="0"/>
              <a:pPr/>
              <a:t>‹#›</a:t>
            </a:fld>
            <a:endParaRPr lang="en-US"/>
          </a:p>
        </p:txBody>
      </p:sp>
      <p:sp>
        <p:nvSpPr>
          <p:cNvPr id="10" name="Нижний колонтитул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7EAF463A-BC7C-46EE-9F1E-7F377CCA4891}" type="datetimeFigureOut">
              <a:rPr lang="en-US" smtClean="0"/>
              <a:pPr/>
              <a:t>10/26/2015</a:t>
            </a:fld>
            <a:endParaRPr lang="en-US"/>
          </a:p>
        </p:txBody>
      </p:sp>
      <p:sp>
        <p:nvSpPr>
          <p:cNvPr id="9" name="Номер слайда 8"/>
          <p:cNvSpPr>
            <a:spLocks noGrp="1"/>
          </p:cNvSpPr>
          <p:nvPr>
            <p:ph type="sldNum" sz="quarter" idx="11"/>
          </p:nvPr>
        </p:nvSpPr>
        <p:spPr/>
        <p:txBody>
          <a:bodyPr/>
          <a:lstStyle/>
          <a:p>
            <a:fld id="{A483448D-3A78-4528-A469-B745A65DA480}" type="slidenum">
              <a:rPr lang="en-US" smtClean="0"/>
              <a:pPr/>
              <a:t>‹#›</a:t>
            </a:fld>
            <a:endParaRPr lang="en-US"/>
          </a:p>
        </p:txBody>
      </p:sp>
      <p:sp>
        <p:nvSpPr>
          <p:cNvPr id="10" name="Нижний колонтитул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7EAF463A-BC7C-46EE-9F1E-7F377CCA4891}" type="datetimeFigureOut">
              <a:rPr lang="en-US" smtClean="0"/>
              <a:pPr/>
              <a:t>10/26/2015</a:t>
            </a:fld>
            <a:endParaRPr lang="en-US"/>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A483448D-3A78-4528-A469-B745A65DA480}" type="slidenum">
              <a:rPr lang="en-US" smtClean="0"/>
              <a:pPr/>
              <a:t>‹#›</a:t>
            </a:fld>
            <a:endParaRPr lang="en-US"/>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7EAF463A-BC7C-46EE-9F1E-7F377CCA4891}" type="datetimeFigureOut">
              <a:rPr lang="en-US" smtClean="0"/>
              <a:pPr/>
              <a:t>10/26/2015</a:t>
            </a:fld>
            <a:endParaRPr lang="en-US"/>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7EAF463A-BC7C-46EE-9F1E-7F377CCA4891}" type="datetimeFigureOut">
              <a:rPr lang="en-US" smtClean="0"/>
              <a:pPr/>
              <a:t>10/26/2015</a:t>
            </a:fld>
            <a:endParaRPr lang="en-US"/>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EAF463A-BC7C-46EE-9F1E-7F377CCA4891}" type="datetimeFigureOut">
              <a:rPr lang="en-US" smtClean="0"/>
              <a:pPr/>
              <a:t>10/26/2015</a:t>
            </a:fld>
            <a:endParaRPr lang="en-US"/>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33400" y="5410200"/>
            <a:ext cx="8305800" cy="491196"/>
          </a:xfrm>
        </p:spPr>
        <p:txBody>
          <a:bodyPr/>
          <a:lstStyle/>
          <a:p>
            <a:pPr algn="r"/>
            <a:r>
              <a:rPr lang="uz-Cyrl-UZ" b="1" dirty="0" smtClean="0"/>
              <a:t>БАЖАРДИ: ТЎХТАМИШЕВ Ў.</a:t>
            </a:r>
            <a:endParaRPr lang="ru-RU" dirty="0"/>
          </a:p>
        </p:txBody>
      </p:sp>
      <p:sp>
        <p:nvSpPr>
          <p:cNvPr id="2" name="Заголовок 1"/>
          <p:cNvSpPr>
            <a:spLocks noGrp="1"/>
          </p:cNvSpPr>
          <p:nvPr>
            <p:ph type="ctrTitle"/>
          </p:nvPr>
        </p:nvSpPr>
        <p:spPr/>
        <p:txBody>
          <a:bodyPr/>
          <a:lstStyle/>
          <a:p>
            <a:r>
              <a:rPr lang="uz-Cyrl-UZ" b="1" dirty="0" smtClean="0"/>
              <a:t>ЎРТА ОСИЁ ХОНЛИКЛАРИ ТАРИХИГА ЯНГИЧА ЁНДАШУВ.</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04800"/>
            <a:ext cx="8229600" cy="685800"/>
          </a:xfrm>
        </p:spPr>
        <p:txBody>
          <a:bodyPr>
            <a:normAutofit fontScale="90000"/>
          </a:bodyPr>
          <a:lstStyle/>
          <a:p>
            <a:pPr algn="ctr"/>
            <a:r>
              <a:rPr lang="uz-Latn-UZ" b="1" dirty="0" smtClean="0"/>
              <a:t>ХИВА ХОНЛИГИ</a:t>
            </a:r>
            <a:endParaRPr lang="ru-RU" dirty="0"/>
          </a:p>
        </p:txBody>
      </p:sp>
      <p:sp>
        <p:nvSpPr>
          <p:cNvPr id="3" name="Содержимое 2"/>
          <p:cNvSpPr>
            <a:spLocks noGrp="1"/>
          </p:cNvSpPr>
          <p:nvPr>
            <p:ph idx="1"/>
          </p:nvPr>
        </p:nvSpPr>
        <p:spPr>
          <a:xfrm>
            <a:off x="228600" y="990600"/>
            <a:ext cx="8458200" cy="5334000"/>
          </a:xfrm>
        </p:spPr>
        <p:txBody>
          <a:bodyPr>
            <a:noAutofit/>
          </a:bodyPr>
          <a:lstStyle/>
          <a:p>
            <a:pPr marL="9525" indent="-9525" algn="just"/>
            <a:r>
              <a:rPr lang="uz-Cyrl-UZ" sz="1900" dirty="0" smtClean="0">
                <a:latin typeface="Times New Roman" pitchFamily="18" charset="0"/>
                <a:cs typeface="Times New Roman" pitchFamily="18" charset="0"/>
              </a:rPr>
              <a:t>Хива хонлиги ҳудудига XIX асрнинг биринчи ярмида ҳозирги Хоразм вилояти, Қорақалпоғистон ҳамда Туркманистон давлатининг шимолий ерлари кирган. Унинг аҳолиси 900 минг киши атрофида; пойтахти Хива шаҳри бўлган. Асосий аҳоли таркибини ўзбек, қорақалпоқ, туркман, қисман қозоқлар ташкил қилган.</a:t>
            </a:r>
            <a:endParaRPr lang="ru-RU" sz="1900" dirty="0" smtClean="0">
              <a:latin typeface="Times New Roman" pitchFamily="18" charset="0"/>
              <a:cs typeface="Times New Roman" pitchFamily="18" charset="0"/>
            </a:endParaRPr>
          </a:p>
          <a:p>
            <a:pPr marL="9525" indent="-9525" algn="just"/>
            <a:r>
              <a:rPr lang="uz-Cyrl-UZ" sz="1900" b="1" dirty="0" smtClean="0">
                <a:latin typeface="Times New Roman" pitchFamily="18" charset="0"/>
                <a:cs typeface="Times New Roman" pitchFamily="18" charset="0"/>
              </a:rPr>
              <a:t>Хива хонлигидаги сиёсий вазият. </a:t>
            </a:r>
            <a:r>
              <a:rPr lang="uz-Latn-UZ" sz="1900" dirty="0" smtClean="0">
                <a:latin typeface="Times New Roman" pitchFamily="18" charset="0"/>
                <a:cs typeface="Times New Roman" pitchFamily="18" charset="0"/>
              </a:rPr>
              <a:t>1505 й.да Шайбонийхон Хоразмни босиб олди. Аммо, 1510 й.да у Исмоилшоҳ томонидан мағлубиятга учратилиб ўлдирилгандан кейин Шайбонийлар давлати парчаланиб кетди. Хоразм Эронга бўйсундирилди. </a:t>
            </a:r>
            <a:r>
              <a:rPr lang="uz-Latn-UZ" sz="1900" u="sng" dirty="0" smtClean="0">
                <a:latin typeface="Times New Roman" pitchFamily="18" charset="0"/>
                <a:cs typeface="Times New Roman" pitchFamily="18" charset="0"/>
              </a:rPr>
              <a:t>1511 </a:t>
            </a:r>
            <a:r>
              <a:rPr lang="uz-Latn-UZ" sz="1900" dirty="0" smtClean="0">
                <a:latin typeface="Times New Roman" pitchFamily="18" charset="0"/>
                <a:cs typeface="Times New Roman" pitchFamily="18" charset="0"/>
              </a:rPr>
              <a:t>й.да Шайбонийлар хонадонига мансуб бўлмаган Дашти Қипчоқ кўчманчилари туб аҳолининг ёрдами билан эронликларга зарба бериб Хоразм мустақиллигини тикладилар. Ўша кўчманчилар сардори </a:t>
            </a:r>
            <a:r>
              <a:rPr lang="uz-Latn-UZ" sz="1900" u="sng" dirty="0" smtClean="0">
                <a:latin typeface="Times New Roman" pitchFamily="18" charset="0"/>
                <a:cs typeface="Times New Roman" pitchFamily="18" charset="0"/>
              </a:rPr>
              <a:t>Элбарс Хива хони</a:t>
            </a:r>
            <a:r>
              <a:rPr lang="uz-Latn-UZ" sz="1900" dirty="0" smtClean="0">
                <a:latin typeface="Times New Roman" pitchFamily="18" charset="0"/>
                <a:cs typeface="Times New Roman" pitchFamily="18" charset="0"/>
              </a:rPr>
              <a:t> деб эълон қилинди, шу равишда кўчманчи </a:t>
            </a:r>
            <a:r>
              <a:rPr lang="uz-Latn-UZ" sz="1900" u="sng" dirty="0" smtClean="0">
                <a:latin typeface="Times New Roman" pitchFamily="18" charset="0"/>
                <a:cs typeface="Times New Roman" pitchFamily="18" charset="0"/>
              </a:rPr>
              <a:t>ўзбек қабилалари ёрдамида</a:t>
            </a:r>
            <a:r>
              <a:rPr lang="uz-Latn-UZ" sz="1900" dirty="0" smtClean="0">
                <a:latin typeface="Times New Roman" pitchFamily="18" charset="0"/>
                <a:cs typeface="Times New Roman" pitchFamily="18" charset="0"/>
              </a:rPr>
              <a:t> мустақил Хива хонлигига асос солинди. Бу даврда Хоразм ҳудудида жами 20 га яқин ўзбек қабиласи истиқомат қилар эди. Улар орасида қўнғирот, манғит, найман, қипчоқ ва қиёт қабилалари кўпсонли ва энг кучли қабилалардан ҳисобланган. Хонлик чегарасига Қадимги Хоразм, Манғишлоқ воҳаси, Деҳистон, Болхон, Узбой ҳамда Хуросоннинг шимолий қисми кирган. Пойтахти дастлаб Вазир шаҳри, кейин Кўҳна Урганч ва Хива бўлган.</a:t>
            </a:r>
            <a:endParaRPr lang="ru-RU" sz="1900" dirty="0">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28600" y="609600"/>
            <a:ext cx="8915400" cy="5964936"/>
          </a:xfrm>
        </p:spPr>
        <p:txBody>
          <a:bodyPr>
            <a:noAutofit/>
          </a:bodyPr>
          <a:lstStyle/>
          <a:p>
            <a:pPr marL="9525" indent="-9525" algn="just"/>
            <a:r>
              <a:rPr lang="uz-Latn-UZ" sz="1900" dirty="0" smtClean="0">
                <a:latin typeface="Times New Roman" pitchFamily="18" charset="0"/>
                <a:cs typeface="Times New Roman" pitchFamily="18" charset="0"/>
              </a:rPr>
              <a:t>1538 й.да Элбарс ўлимидан кейин тахтга ўтирган </a:t>
            </a:r>
            <a:r>
              <a:rPr lang="uz-Latn-UZ" sz="1900" u="sng" dirty="0" smtClean="0">
                <a:latin typeface="Times New Roman" pitchFamily="18" charset="0"/>
                <a:cs typeface="Times New Roman" pitchFamily="18" charset="0"/>
              </a:rPr>
              <a:t>Аванешхон</a:t>
            </a:r>
            <a:r>
              <a:rPr lang="uz-Latn-UZ" sz="1900" dirty="0" smtClean="0">
                <a:latin typeface="Times New Roman" pitchFamily="18" charset="0"/>
                <a:cs typeface="Times New Roman" pitchFamily="18" charset="0"/>
              </a:rPr>
              <a:t> вақтида Бухоро хони Убайдуллахон билан қаттиқ жанглар бўлди. Аванешхон мағлубиятга учради ва ўлдирилди. Шундан кейин Хоразм Бухоро хонлигининг қўлига ўтиб Убайдуллахоннинг ўғли Абдулазизхон унинг ҳокими этиб тайинланди. Аммо, кўп ўтмай Хоразм ўз мустақиллигини тиклашга эришди. 1593 й.да Абдуллахон Хоразмни бўйсундирди, лекин 1598 й.да унинг ўлимидан кейин Хоразм мустақиллиги яна тикланди.</a:t>
            </a:r>
            <a:endParaRPr lang="ru-RU" sz="1900" dirty="0" smtClean="0">
              <a:latin typeface="Times New Roman" pitchFamily="18" charset="0"/>
              <a:cs typeface="Times New Roman" pitchFamily="18" charset="0"/>
            </a:endParaRPr>
          </a:p>
          <a:p>
            <a:pPr marL="9525" indent="-9525" algn="just"/>
            <a:r>
              <a:rPr lang="uz-Latn-UZ" sz="1900" dirty="0" smtClean="0">
                <a:latin typeface="Times New Roman" pitchFamily="18" charset="0"/>
                <a:cs typeface="Times New Roman" pitchFamily="18" charset="0"/>
              </a:rPr>
              <a:t>Элбарс сулоласининг вакили </a:t>
            </a:r>
            <a:r>
              <a:rPr lang="uz-Latn-UZ" sz="1900" u="sng" dirty="0" smtClean="0">
                <a:latin typeface="Times New Roman" pitchFamily="18" charset="0"/>
                <a:cs typeface="Times New Roman" pitchFamily="18" charset="0"/>
              </a:rPr>
              <a:t>Ҳожимхон</a:t>
            </a:r>
            <a:r>
              <a:rPr lang="uz-Latn-UZ" sz="1900" dirty="0" smtClean="0">
                <a:latin typeface="Times New Roman" pitchFamily="18" charset="0"/>
                <a:cs typeface="Times New Roman" pitchFamily="18" charset="0"/>
              </a:rPr>
              <a:t> (1558-1602), сўнгра </a:t>
            </a:r>
            <a:r>
              <a:rPr lang="uz-Latn-UZ" sz="1900" u="sng" dirty="0" smtClean="0">
                <a:latin typeface="Times New Roman" pitchFamily="18" charset="0"/>
                <a:cs typeface="Times New Roman" pitchFamily="18" charset="0"/>
              </a:rPr>
              <a:t>Араб Муҳаммад</a:t>
            </a:r>
            <a:r>
              <a:rPr lang="uz-Latn-UZ" sz="1900" dirty="0" smtClean="0">
                <a:latin typeface="Times New Roman" pitchFamily="18" charset="0"/>
                <a:cs typeface="Times New Roman" pitchFamily="18" charset="0"/>
              </a:rPr>
              <a:t> (1602-1623) тахт</a:t>
            </a:r>
            <a:r>
              <a:rPr lang="uz-Cyrl-UZ" sz="1900" dirty="0" smtClean="0">
                <a:latin typeface="Times New Roman" pitchFamily="18" charset="0"/>
                <a:cs typeface="Times New Roman" pitchFamily="18" charset="0"/>
              </a:rPr>
              <a:t>н</a:t>
            </a:r>
            <a:r>
              <a:rPr lang="uz-Latn-UZ" sz="1900" dirty="0" smtClean="0">
                <a:latin typeface="Times New Roman" pitchFamily="18" charset="0"/>
                <a:cs typeface="Times New Roman" pitchFamily="18" charset="0"/>
              </a:rPr>
              <a:t>и эгаллади. Бу вақтда хонликка қалмоқлар ва қозоқлар, кейнроқ Атаман Нечай бошчилигида Урал казаклари бостириб кирди. Босқинчилар қайтарилгач, тахт учун курашлар давом этди. Асфандиёрхон таркманлар ёрдами билан ҳокимиятни эгаллади (1623-1643).</a:t>
            </a:r>
            <a:endParaRPr lang="ru-RU" sz="1900" dirty="0" smtClean="0">
              <a:latin typeface="Times New Roman" pitchFamily="18" charset="0"/>
              <a:cs typeface="Times New Roman" pitchFamily="18" charset="0"/>
            </a:endParaRPr>
          </a:p>
          <a:p>
            <a:pPr marL="9525" indent="-9525" algn="just"/>
            <a:r>
              <a:rPr lang="uz-Latn-UZ" sz="1900" dirty="0" smtClean="0">
                <a:latin typeface="Times New Roman" pitchFamily="18" charset="0"/>
                <a:cs typeface="Times New Roman" pitchFamily="18" charset="0"/>
              </a:rPr>
              <a:t>1643 й. тахтни </a:t>
            </a:r>
            <a:r>
              <a:rPr lang="uz-Latn-UZ" sz="1900" u="sng" dirty="0" smtClean="0">
                <a:latin typeface="Times New Roman" pitchFamily="18" charset="0"/>
                <a:cs typeface="Times New Roman" pitchFamily="18" charset="0"/>
              </a:rPr>
              <a:t>Абулғозий Баҳодирхон</a:t>
            </a:r>
            <a:r>
              <a:rPr lang="uz-Latn-UZ" sz="1900" dirty="0" smtClean="0">
                <a:latin typeface="Times New Roman" pitchFamily="18" charset="0"/>
                <a:cs typeface="Times New Roman" pitchFamily="18" charset="0"/>
              </a:rPr>
              <a:t> (1645 й.дан Хивада) Орол ўзбеклари ёрдамида эгаллади ва туркманларни назорат остига олди, туб аҳолининг мавқеи кўтарилди. У марказий ҳокимиятни мустаҳкамлашга эришди. Бухоро хонлиги ва қалмиқларга қарши юришлар қилди.</a:t>
            </a:r>
            <a:endParaRPr lang="ru-RU" sz="1900" dirty="0" smtClean="0">
              <a:latin typeface="Times New Roman" pitchFamily="18" charset="0"/>
              <a:cs typeface="Times New Roman" pitchFamily="18" charset="0"/>
            </a:endParaRPr>
          </a:p>
          <a:p>
            <a:pPr marL="9525" indent="-9525" algn="just"/>
            <a:r>
              <a:rPr lang="uz-Latn-UZ" sz="1900" dirty="0" smtClean="0">
                <a:latin typeface="Times New Roman" pitchFamily="18" charset="0"/>
                <a:cs typeface="Times New Roman" pitchFamily="18" charset="0"/>
              </a:rPr>
              <a:t>Кейинги хон </a:t>
            </a:r>
            <a:r>
              <a:rPr lang="uz-Latn-UZ" sz="1900" u="sng" dirty="0" smtClean="0">
                <a:latin typeface="Times New Roman" pitchFamily="18" charset="0"/>
                <a:cs typeface="Times New Roman" pitchFamily="18" charset="0"/>
              </a:rPr>
              <a:t>Ануша Абул Музаффар</a:t>
            </a:r>
            <a:r>
              <a:rPr lang="uz-Latn-UZ" sz="1900" dirty="0" smtClean="0">
                <a:latin typeface="Times New Roman" pitchFamily="18" charset="0"/>
                <a:cs typeface="Times New Roman" pitchFamily="18" charset="0"/>
              </a:rPr>
              <a:t> (1663-1687) отаси сиёсатини давом эттири, Бухорога юриш қилди ва оз муддат Самарқандни эгаллашга муваффақ бўлди. </a:t>
            </a:r>
            <a:r>
              <a:rPr lang="uz-Latn-UZ" sz="1900" u="sng" dirty="0" smtClean="0">
                <a:latin typeface="Times New Roman" pitchFamily="18" charset="0"/>
                <a:cs typeface="Times New Roman" pitchFamily="18" charset="0"/>
              </a:rPr>
              <a:t>Шоҳниёз</a:t>
            </a:r>
            <a:r>
              <a:rPr lang="uz-Latn-UZ" sz="1900" dirty="0" smtClean="0">
                <a:latin typeface="Times New Roman" pitchFamily="18" charset="0"/>
                <a:cs typeface="Times New Roman" pitchFamily="18" charset="0"/>
              </a:rPr>
              <a:t> (1688-1702) ва </a:t>
            </a:r>
            <a:r>
              <a:rPr lang="uz-Latn-UZ" sz="1900" u="sng" dirty="0" smtClean="0">
                <a:latin typeface="Times New Roman" pitchFamily="18" charset="0"/>
                <a:cs typeface="Times New Roman" pitchFamily="18" charset="0"/>
              </a:rPr>
              <a:t>Араб Муҳаммадхон II</a:t>
            </a:r>
            <a:r>
              <a:rPr lang="uz-Latn-UZ" sz="1900" dirty="0" smtClean="0">
                <a:latin typeface="Times New Roman" pitchFamily="18" charset="0"/>
                <a:cs typeface="Times New Roman" pitchFamily="18" charset="0"/>
              </a:rPr>
              <a:t> (1702-1714) даврларида султонлар ўртасидаги тахт учун курашлар тўхтамади.</a:t>
            </a:r>
            <a:endParaRPr lang="ru-RU" sz="1900" dirty="0">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90600"/>
            <a:ext cx="8229600" cy="5583936"/>
          </a:xfrm>
        </p:spPr>
        <p:txBody>
          <a:bodyPr>
            <a:normAutofit fontScale="85000" lnSpcReduction="20000"/>
          </a:bodyPr>
          <a:lstStyle/>
          <a:p>
            <a:pPr algn="just"/>
            <a:r>
              <a:rPr lang="uz-Latn-UZ" dirty="0" smtClean="0"/>
              <a:t>1714 й.да тахтга </a:t>
            </a:r>
            <a:r>
              <a:rPr lang="uz-Latn-UZ" u="sng" dirty="0" smtClean="0"/>
              <a:t>Шерғозихон</a:t>
            </a:r>
            <a:r>
              <a:rPr lang="uz-Latn-UZ" dirty="0" smtClean="0"/>
              <a:t> ўтирди.Унинг даврида Россия томонидан таҳдид солинди. Сабаби, рус императори Петр I Хива хонлигини осиб олиш мақсадида 1715-1717 й.ларда Бекович-Черкасский бшчилигидаги ҳарбий экспедицияни Хивага жўнатди. Шерғозихон ушбу қўшинни тор-мор қилди. Айни вақтда Бухоро хонлиги билан ҳам муносабатлар кескинлашди. Бухоро хони Абулфайзхон Оролбўйи қабилаларини Шерғозихонга қарши қўзғатди, натижада 1728 й. Хива хони машҳадлик қуллар томонидан ўлдирилди. Тахтга қозоқ султонларидан бўлган Элбарсхон II ўтирди (1728-1740), бироқ у Эрон шоҳи Нодир томонидан ўлдирилди. 1741 й. хиваликлар Нодиршоҳга қарши чиқдилар ва Хиванинг мустақиллигини тикладилар. Яна тахт учун курашлар авж олди ва унда </a:t>
            </a:r>
            <a:r>
              <a:rPr lang="uz-Latn-UZ" u="sng" dirty="0" smtClean="0"/>
              <a:t>қўнғиротлар сулоласи устун келди</a:t>
            </a:r>
            <a:r>
              <a:rPr lang="uz-Latn-UZ" dirty="0" smtClean="0"/>
              <a:t>.</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1066800"/>
          </a:xfrm>
        </p:spPr>
        <p:txBody>
          <a:bodyPr>
            <a:normAutofit fontScale="90000"/>
          </a:bodyPr>
          <a:lstStyle/>
          <a:p>
            <a:pPr algn="ctr"/>
            <a:r>
              <a:rPr lang="uz-Cyrl-UZ" dirty="0" smtClean="0"/>
              <a:t>Хива хон</a:t>
            </a:r>
            <a:r>
              <a:rPr lang="uz-Latn-UZ" dirty="0" smtClean="0"/>
              <a:t>лиги</a:t>
            </a:r>
            <a:r>
              <a:rPr lang="uz-Cyrl-UZ" dirty="0" smtClean="0"/>
              <a:t>нинг ижтимоий ҳаёти.</a:t>
            </a:r>
            <a:endParaRPr lang="ru-RU" dirty="0"/>
          </a:p>
        </p:txBody>
      </p:sp>
      <p:sp>
        <p:nvSpPr>
          <p:cNvPr id="3" name="Содержимое 2"/>
          <p:cNvSpPr>
            <a:spLocks noGrp="1"/>
          </p:cNvSpPr>
          <p:nvPr>
            <p:ph idx="1"/>
          </p:nvPr>
        </p:nvSpPr>
        <p:spPr>
          <a:xfrm>
            <a:off x="457200" y="1600200"/>
            <a:ext cx="8229600" cy="4974336"/>
          </a:xfrm>
        </p:spPr>
        <p:txBody>
          <a:bodyPr/>
          <a:lstStyle/>
          <a:p>
            <a:r>
              <a:rPr lang="uz-Cyrl-UZ" dirty="0" smtClean="0"/>
              <a:t>XIX  бошларида Хива хонлигида 800 мингга яқин аҳоли истиқомат қилган. Уларнинг 65 %ини ўзбеклар, 26 %ини туркманлар, қолган қисмини эса қорақалпоқ ва қозоқлар ташкил этарди. Хонлик 15 вилоят ва 2 ноиблик ва хоннинг бевосита ўзига қарам бўлган туманлардан ташкил топган. </a:t>
            </a:r>
            <a:endParaRPr lang="ru-RU" b="1" dirty="0" smtClean="0"/>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762000"/>
          </a:xfrm>
        </p:spPr>
        <p:txBody>
          <a:bodyPr>
            <a:normAutofit/>
          </a:bodyPr>
          <a:lstStyle/>
          <a:p>
            <a:pPr algn="ctr"/>
            <a:r>
              <a:rPr lang="uz-Latn-UZ" b="1" dirty="0" smtClean="0"/>
              <a:t>ҚЎҚОН ХОНЛИГИ</a:t>
            </a:r>
            <a:endParaRPr lang="ru-RU" dirty="0"/>
          </a:p>
        </p:txBody>
      </p:sp>
      <p:sp>
        <p:nvSpPr>
          <p:cNvPr id="3" name="Содержимое 2"/>
          <p:cNvSpPr>
            <a:spLocks noGrp="1"/>
          </p:cNvSpPr>
          <p:nvPr>
            <p:ph idx="1"/>
          </p:nvPr>
        </p:nvSpPr>
        <p:spPr>
          <a:xfrm>
            <a:off x="457200" y="1752600"/>
            <a:ext cx="8229600" cy="4325112"/>
          </a:xfrm>
        </p:spPr>
        <p:txBody>
          <a:bodyPr>
            <a:normAutofit lnSpcReduction="10000"/>
          </a:bodyPr>
          <a:lstStyle/>
          <a:p>
            <a:pPr marL="9525" indent="-9525"/>
            <a:r>
              <a:rPr lang="uz-Latn-UZ" dirty="0" smtClean="0">
                <a:latin typeface="Times New Roman" pitchFamily="18" charset="0"/>
                <a:cs typeface="Times New Roman" pitchFamily="18" charset="0"/>
              </a:rPr>
              <a:t>Қўқон хонлиги</a:t>
            </a:r>
            <a:r>
              <a:rPr lang="uz-Cyrl-UZ" dirty="0" smtClean="0">
                <a:latin typeface="Times New Roman" pitchFamily="18" charset="0"/>
                <a:cs typeface="Times New Roman" pitchFamily="18" charset="0"/>
              </a:rPr>
              <a:t> XIX асрнинг биринчи ярмида ҳозирги Наманган, Қўқон, Андижон, Марғилон ҳудудлари, Тошкент, Хўжанд ҳудудлари</a:t>
            </a:r>
            <a:r>
              <a:rPr lang="uz-Latn-UZ" dirty="0" smtClean="0">
                <a:latin typeface="Times New Roman" pitchFamily="18" charset="0"/>
                <a:cs typeface="Times New Roman" pitchFamily="18" charset="0"/>
              </a:rPr>
              <a:t>, Қирғизистон ва Жанубий Қозоғистон ҳудудларини ўз ичига олган. Унинг энг шимолий қисмида Оқмасжид қалъаси бўлган. Оренбург ва Омск подшо Россиясининг хонлик билан чегарадош шаҳарлари эди. </a:t>
            </a:r>
            <a:r>
              <a:rPr lang="uz-Cyrl-UZ" dirty="0" smtClean="0">
                <a:latin typeface="Times New Roman" pitchFamily="18" charset="0"/>
                <a:cs typeface="Times New Roman" pitchFamily="18" charset="0"/>
              </a:rPr>
              <a:t>Пойтахти Қўқон шаҳри; аҳолиси 3 млн. Киши атрофида бўлган. Аҳолисининг асосий қисмини ўзбек, қозоқ, қирғиз, тожик, яҳудий ва б.лар ташкил қилган.</a:t>
            </a:r>
            <a:endParaRPr lang="ru-RU" dirty="0" smtClean="0">
              <a:latin typeface="Times New Roman" pitchFamily="18" charset="0"/>
              <a:cs typeface="Times New Roman" pitchFamily="18" charset="0"/>
            </a:endParaRP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62000"/>
            <a:ext cx="8229600" cy="5812536"/>
          </a:xfrm>
        </p:spPr>
        <p:txBody>
          <a:bodyPr>
            <a:normAutofit fontScale="85000" lnSpcReduction="20000"/>
          </a:bodyPr>
          <a:lstStyle/>
          <a:p>
            <a:pPr algn="just"/>
            <a:r>
              <a:rPr lang="uz-Latn-UZ" dirty="0" smtClean="0">
                <a:latin typeface="Times New Roman" pitchFamily="18" charset="0"/>
                <a:cs typeface="Times New Roman" pitchFamily="18" charset="0"/>
              </a:rPr>
              <a:t>17-а. Охирида Бухоро хонлигида кучайган ички низолар марказий ҳокимиятни заифлаштирди ва беклилкрда мустақиллик учун кураш авж олди. Натижада 18-аср бошларида Фарғонанинг мустақиллиги тикланиб, бу ерда Қўқон хонлиги ташкил этилди. Минг сулоласининг асосчиси Шоҳрухбий Чуст шаҳри яқинидаги Чодак хўжалари ҳокимиятини йиқитиб, 1710 й.дан Фарғона водийсининг мустақил ҳукмдори сифатида мулкни бошқарди. Хонлик дастлаб “Фарғона” деб аталган. Шоҳрухбийнинг катта ўғли Муҳаммад Раҳимбий (ҳукмр.1721-1740 ) 1725 й. Хўжандни, 1726 й. Ўратепани эгаллади. Унинг қароргоҳи Деҳқонтўта қишлоғида эди. 1732 й. У пойтахтни ҳозирги Қўқон шаҳри ўрнига кўчириб, бу ерда шаҳар қурдирди. 1740 й.дан Қўқон пойтахт сифатида тўла шаклланди. Абдураҳимбий Самарқанд, Каттақўрғон, Шаҳрисабзни эгаллаб, хонлик ҳудудларини кенгайтирди. 1758 й.да Қўқон хонлигига Бухорода мустақил давлат сифатида қаралди. </a:t>
            </a:r>
            <a:endParaRPr lang="ru-RU" dirty="0" smtClean="0">
              <a:latin typeface="Times New Roman" pitchFamily="18" charset="0"/>
              <a:cs typeface="Times New Roman" pitchFamily="18" charset="0"/>
            </a:endParaRP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304800" y="609600"/>
            <a:ext cx="8534400" cy="6096000"/>
          </a:xfrm>
        </p:spPr>
        <p:txBody>
          <a:bodyPr>
            <a:noAutofit/>
          </a:bodyPr>
          <a:lstStyle/>
          <a:p>
            <a:r>
              <a:rPr lang="uz-Latn-UZ" sz="2300" dirty="0" smtClean="0">
                <a:latin typeface="Times New Roman" pitchFamily="18" charset="0"/>
                <a:cs typeface="Times New Roman" pitchFamily="18" charset="0"/>
              </a:rPr>
              <a:t>Қўқон хонлигидаги ҳокимиятни бошқарув тартиблари Бухоро ва Хива хонликларидан фарқи деярли бўлмаган. </a:t>
            </a:r>
            <a:r>
              <a:rPr lang="uz-Latn-UZ" sz="2300" i="1" dirty="0" smtClean="0">
                <a:latin typeface="Times New Roman" pitchFamily="18" charset="0"/>
                <a:cs typeface="Times New Roman" pitchFamily="18" charset="0"/>
              </a:rPr>
              <a:t>Хон</a:t>
            </a:r>
            <a:r>
              <a:rPr lang="uz-Latn-UZ" sz="2300" dirty="0" smtClean="0">
                <a:latin typeface="Times New Roman" pitchFamily="18" charset="0"/>
                <a:cs typeface="Times New Roman" pitchFamily="18" charset="0"/>
              </a:rPr>
              <a:t> чекланмаган ҳуқуққа эга бўлиб, ўзининг хоҳиш-иродасига кўра иш юритган. Хонлик вилоятларга тақсимланган, уларни </a:t>
            </a:r>
            <a:r>
              <a:rPr lang="uz-Latn-UZ" sz="2300" i="1" dirty="0" smtClean="0">
                <a:latin typeface="Times New Roman" pitchFamily="18" charset="0"/>
                <a:cs typeface="Times New Roman" pitchFamily="18" charset="0"/>
              </a:rPr>
              <a:t>бек</a:t>
            </a:r>
            <a:r>
              <a:rPr lang="uz-Latn-UZ" sz="2300" dirty="0" smtClean="0">
                <a:latin typeface="Times New Roman" pitchFamily="18" charset="0"/>
                <a:cs typeface="Times New Roman" pitchFamily="18" charset="0"/>
              </a:rPr>
              <a:t> ёки </a:t>
            </a:r>
            <a:r>
              <a:rPr lang="uz-Latn-UZ" sz="2300" i="1" dirty="0" smtClean="0">
                <a:latin typeface="Times New Roman" pitchFamily="18" charset="0"/>
                <a:cs typeface="Times New Roman" pitchFamily="18" charset="0"/>
              </a:rPr>
              <a:t>ҳоким</a:t>
            </a:r>
            <a:r>
              <a:rPr lang="uz-Latn-UZ" sz="2300" dirty="0" smtClean="0">
                <a:latin typeface="Times New Roman" pitchFamily="18" charset="0"/>
                <a:cs typeface="Times New Roman" pitchFamily="18" charset="0"/>
              </a:rPr>
              <a:t> лавозимидаги амалдорлар бошқарган. </a:t>
            </a:r>
            <a:r>
              <a:rPr lang="uz-Latn-UZ" sz="2300" i="1" dirty="0" smtClean="0">
                <a:latin typeface="Times New Roman" pitchFamily="18" charset="0"/>
                <a:cs typeface="Times New Roman" pitchFamily="18" charset="0"/>
              </a:rPr>
              <a:t>Вазир</a:t>
            </a:r>
            <a:r>
              <a:rPr lang="uz-Latn-UZ" sz="2300" dirty="0" smtClean="0">
                <a:latin typeface="Times New Roman" pitchFamily="18" charset="0"/>
                <a:cs typeface="Times New Roman" pitchFamily="18" charset="0"/>
              </a:rPr>
              <a:t> хондан кейин иккинчи шахс бўлиб, муҳим масалалар бўйича ҳукумдор билан келишилган ҳолда иш олиб борган. Олий, ўрта ва қуйи маъмурий бошқарувда қуйидаги мансаблар мавжуд эди: </a:t>
            </a:r>
            <a:r>
              <a:rPr lang="uz-Latn-UZ" sz="2300" i="1" dirty="0" smtClean="0">
                <a:latin typeface="Times New Roman" pitchFamily="18" charset="0"/>
                <a:cs typeface="Times New Roman" pitchFamily="18" charset="0"/>
              </a:rPr>
              <a:t>қ</a:t>
            </a:r>
            <a:r>
              <a:rPr lang="uz-Cyrl-UZ" sz="2300" i="1" dirty="0" smtClean="0">
                <a:latin typeface="Times New Roman" pitchFamily="18" charset="0"/>
                <a:cs typeface="Times New Roman" pitchFamily="18" charset="0"/>
              </a:rPr>
              <a:t>ў</a:t>
            </a:r>
            <a:r>
              <a:rPr lang="uz-Latn-UZ" sz="2300" i="1" dirty="0" smtClean="0">
                <a:latin typeface="Times New Roman" pitchFamily="18" charset="0"/>
                <a:cs typeface="Times New Roman" pitchFamily="18" charset="0"/>
              </a:rPr>
              <a:t>шбеги, оталиқ, девонбеги, </a:t>
            </a:r>
            <a:r>
              <a:rPr lang="uz-Cyrl-UZ" sz="2300" i="1" dirty="0" smtClean="0">
                <a:latin typeface="Times New Roman" pitchFamily="18" charset="0"/>
                <a:cs typeface="Times New Roman" pitchFamily="18" charset="0"/>
              </a:rPr>
              <a:t>меҳтар, </a:t>
            </a:r>
            <a:r>
              <a:rPr lang="uz-Latn-UZ" sz="2300" i="1" dirty="0" smtClean="0">
                <a:latin typeface="Times New Roman" pitchFamily="18" charset="0"/>
                <a:cs typeface="Times New Roman" pitchFamily="18" charset="0"/>
              </a:rPr>
              <a:t>мингбоши, шайхулислом, қозикалон, </a:t>
            </a:r>
            <a:r>
              <a:rPr lang="uz-Cyrl-UZ" sz="2300" i="1" dirty="0" smtClean="0">
                <a:latin typeface="Times New Roman" pitchFamily="18" charset="0"/>
                <a:cs typeface="Times New Roman" pitchFamily="18" charset="0"/>
              </a:rPr>
              <a:t>додхоҳ, </a:t>
            </a:r>
            <a:r>
              <a:rPr lang="uz-Latn-UZ" sz="2300" i="1" dirty="0" smtClean="0">
                <a:latin typeface="Times New Roman" pitchFamily="18" charset="0"/>
                <a:cs typeface="Times New Roman" pitchFamily="18" charset="0"/>
              </a:rPr>
              <a:t>парвоначи, шиғ</a:t>
            </a:r>
            <a:r>
              <a:rPr lang="uz-Cyrl-UZ" sz="2300" i="1" dirty="0" smtClean="0">
                <a:latin typeface="Times New Roman" pitchFamily="18" charset="0"/>
                <a:cs typeface="Times New Roman" pitchFamily="18" charset="0"/>
              </a:rPr>
              <a:t>о</a:t>
            </a:r>
            <a:r>
              <a:rPr lang="uz-Latn-UZ" sz="2300" i="1" dirty="0" smtClean="0">
                <a:latin typeface="Times New Roman" pitchFamily="18" charset="0"/>
                <a:cs typeface="Times New Roman" pitchFamily="18" charset="0"/>
              </a:rPr>
              <a:t>вул, саркор, иноқ, </a:t>
            </a:r>
            <a:r>
              <a:rPr lang="uz-Cyrl-UZ" sz="2300" i="1" dirty="0" smtClean="0">
                <a:latin typeface="Times New Roman" pitchFamily="18" charset="0"/>
                <a:cs typeface="Times New Roman" pitchFamily="18" charset="0"/>
              </a:rPr>
              <a:t>тўқсоба, </a:t>
            </a:r>
            <a:r>
              <a:rPr lang="uz-Latn-UZ" sz="2300" i="1" dirty="0" smtClean="0">
                <a:latin typeface="Times New Roman" pitchFamily="18" charset="0"/>
                <a:cs typeface="Times New Roman" pitchFamily="18" charset="0"/>
              </a:rPr>
              <a:t>дастурхончи,</a:t>
            </a:r>
            <a:r>
              <a:rPr lang="uz-Cyrl-UZ" sz="2300" i="1" dirty="0" smtClean="0">
                <a:latin typeface="Times New Roman" pitchFamily="18" charset="0"/>
                <a:cs typeface="Times New Roman" pitchFamily="18" charset="0"/>
              </a:rPr>
              <a:t> мирохўр, қоровулбеги,</a:t>
            </a:r>
            <a:r>
              <a:rPr lang="uz-Latn-UZ" sz="2300" i="1" dirty="0" smtClean="0">
                <a:latin typeface="Times New Roman" pitchFamily="18" charset="0"/>
                <a:cs typeface="Times New Roman" pitchFamily="18" charset="0"/>
              </a:rPr>
              <a:t> амин, ясовул, оқсоқол ва б</a:t>
            </a:r>
            <a:r>
              <a:rPr lang="uz-Latn-UZ" sz="2300" dirty="0" smtClean="0">
                <a:latin typeface="Times New Roman" pitchFamily="18" charset="0"/>
                <a:cs typeface="Times New Roman" pitchFamily="18" charset="0"/>
              </a:rPr>
              <a:t>.  Сарой қошида тузилган махсус кенгашга энг олий мансаб вакиллари киритилган. Кенгашга хон раислик қилган. </a:t>
            </a:r>
            <a:r>
              <a:rPr lang="uz-Cyrl-UZ" sz="2300" dirty="0" smtClean="0">
                <a:latin typeface="Times New Roman" pitchFamily="18" charset="0"/>
                <a:cs typeface="Times New Roman" pitchFamily="18" charset="0"/>
              </a:rPr>
              <a:t>Хонликда руҳонийларнинг мавқеи баланд бўлган ва улар давлат сиёсатига кучли таъсир ўтгазганлар. </a:t>
            </a:r>
            <a:r>
              <a:rPr lang="uz-Latn-UZ" sz="2300" dirty="0" smtClean="0">
                <a:latin typeface="Times New Roman" pitchFamily="18" charset="0"/>
                <a:cs typeface="Times New Roman" pitchFamily="18" charset="0"/>
              </a:rPr>
              <a:t>Қўшинда </a:t>
            </a:r>
            <a:r>
              <a:rPr lang="uz-Latn-UZ" sz="2300" i="1" dirty="0" smtClean="0">
                <a:latin typeface="Times New Roman" pitchFamily="18" charset="0"/>
                <a:cs typeface="Times New Roman" pitchFamily="18" charset="0"/>
              </a:rPr>
              <a:t>мингбоши, бешюзбоши, юзбоши, ва ўнбоши</a:t>
            </a:r>
            <a:r>
              <a:rPr lang="uz-Latn-UZ" sz="2300" dirty="0" smtClean="0">
                <a:latin typeface="Times New Roman" pitchFamily="18" charset="0"/>
                <a:cs typeface="Times New Roman" pitchFamily="18" charset="0"/>
              </a:rPr>
              <a:t> лавозимлари бўлган.</a:t>
            </a:r>
            <a:endParaRPr lang="ru-RU" sz="2300" dirty="0">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838200"/>
          </a:xfrm>
        </p:spPr>
        <p:txBody>
          <a:bodyPr>
            <a:normAutofit/>
          </a:bodyPr>
          <a:lstStyle/>
          <a:p>
            <a:pPr algn="ctr"/>
            <a:r>
              <a:rPr lang="uz-Cyrl-UZ" b="1" dirty="0" smtClean="0">
                <a:latin typeface="Times New Roman" pitchFamily="18" charset="0"/>
                <a:cs typeface="Times New Roman" pitchFamily="18" charset="0"/>
              </a:rPr>
              <a:t>ХУЛОСА</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066800"/>
            <a:ext cx="8458200" cy="5791200"/>
          </a:xfrm>
        </p:spPr>
        <p:txBody>
          <a:bodyPr>
            <a:noAutofit/>
          </a:bodyPr>
          <a:lstStyle/>
          <a:p>
            <a:pPr marL="9525" indent="-9525" algn="just"/>
            <a:r>
              <a:rPr lang="uz-Latn-UZ" sz="2000" dirty="0" smtClean="0">
                <a:latin typeface="Times New Roman" pitchFamily="18" charset="0"/>
                <a:cs typeface="Times New Roman" pitchFamily="18" charset="0"/>
              </a:rPr>
              <a:t>Умуман олганда, Ўрта Осиёнинг учта хонлик даври тарихи Ўзбекистон тарихининг ўзига хос бир қисми бўлиб, уни ёритишда пухта билим ва педагогик маҳоратга эга бўлиш лозим. Ушбу мавзу талабаларнинг Ўзбекистон тарихига доир билимларини ошириш, ўз юртига бўлган муҳаббат ва Ватанига садоқат туйғуларини шакллантиришда катта аҳамиятга эга.</a:t>
            </a:r>
            <a:endParaRPr lang="ru-RU" sz="2000" dirty="0" smtClean="0">
              <a:latin typeface="Times New Roman" pitchFamily="18" charset="0"/>
              <a:cs typeface="Times New Roman" pitchFamily="18" charset="0"/>
            </a:endParaRPr>
          </a:p>
          <a:p>
            <a:pPr marL="9525" indent="-9525" algn="just"/>
            <a:r>
              <a:rPr lang="uz-Latn-UZ" sz="2000" dirty="0" smtClean="0">
                <a:latin typeface="Times New Roman" pitchFamily="18" charset="0"/>
                <a:cs typeface="Times New Roman" pitchFamily="18" charset="0"/>
              </a:rPr>
              <a:t>Учта хонлик ўртасидаги низоларни таҳлил этиш борасида кечган воқеалар билан таништиришдан ташқари, уларнинг моҳияти, оқибатларидан тегишли хулоса чиқариш тарбиявий жиҳатдан муҳим аҳамиятга эга. Зеро, мамлакатнинг, халқнинг мустаҳкамлиги, аввало, унинг аҳиллигидадир.</a:t>
            </a:r>
            <a:endParaRPr lang="ru-RU" sz="2000" dirty="0" smtClean="0">
              <a:latin typeface="Times New Roman" pitchFamily="18" charset="0"/>
              <a:cs typeface="Times New Roman" pitchFamily="18" charset="0"/>
            </a:endParaRPr>
          </a:p>
          <a:p>
            <a:pPr marL="9525" indent="-9525" algn="just"/>
            <a:r>
              <a:rPr lang="uz-Latn-UZ" sz="2000" dirty="0" smtClean="0">
                <a:latin typeface="Times New Roman" pitchFamily="18" charset="0"/>
                <a:cs typeface="Times New Roman" pitchFamily="18" charset="0"/>
              </a:rPr>
              <a:t>Ўрганилаётган мавзуни тушунтириш давомида унинг мазмунига мос бўлган кўргазмали воситалар (слайд, карта, фотосурат, жадвал)ни жалб қилиш керак. Масалан, хонликларда ҳукмронлик қилган хонларнинг номлари ва ҳукм сурган йилларини тасвирловчи жадваллар ёки маъмурий-бошқарув аппаратига тегишли схемалар, маданий соҳада эришилган ютуқларга доир суратлар мавзуни тўлиқ қизиқарли ёритишда ва талабалар томонидан осон ўзлаштирилиб, уни эслаб қолишларида катта аҳамиятга эга.</a:t>
            </a:r>
            <a:endParaRPr lang="ru-RU" sz="2000"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uz-Cyrl-UZ" dirty="0" smtClean="0">
                <a:latin typeface="Times New Roman" pitchFamily="18" charset="0"/>
                <a:cs typeface="Times New Roman" pitchFamily="18" charset="0"/>
              </a:rPr>
              <a:t>РЕЖА</a:t>
            </a:r>
            <a:endParaRPr lang="uz-Cyrl-UZ" dirty="0" smtClean="0">
              <a:latin typeface="Times New Roman" pitchFamily="18" charset="0"/>
              <a:cs typeface="Times New Roman" pitchFamily="18" charset="0"/>
            </a:endParaRPr>
          </a:p>
          <a:p>
            <a:r>
              <a:rPr lang="uz-Cyrl-UZ" dirty="0" smtClean="0">
                <a:latin typeface="Times New Roman" pitchFamily="18" charset="0"/>
                <a:cs typeface="Times New Roman" pitchFamily="18" charset="0"/>
              </a:rPr>
              <a:t>1</a:t>
            </a:r>
            <a:r>
              <a:rPr lang="uz-Cyrl-UZ" dirty="0" smtClean="0">
                <a:latin typeface="Times New Roman" pitchFamily="18" charset="0"/>
                <a:cs typeface="Times New Roman" pitchFamily="18" charset="0"/>
              </a:rPr>
              <a:t>. Б</a:t>
            </a:r>
            <a:r>
              <a:rPr lang="uz-Latn-UZ" dirty="0" smtClean="0">
                <a:latin typeface="Times New Roman" pitchFamily="18" charset="0"/>
                <a:cs typeface="Times New Roman" pitchFamily="18" charset="0"/>
              </a:rPr>
              <a:t>ухоро хонлиги</a:t>
            </a:r>
            <a:endParaRPr lang="ru-RU" dirty="0" smtClean="0">
              <a:latin typeface="Times New Roman" pitchFamily="18" charset="0"/>
              <a:cs typeface="Times New Roman" pitchFamily="18" charset="0"/>
            </a:endParaRPr>
          </a:p>
          <a:p>
            <a:r>
              <a:rPr lang="uz-Cyrl-UZ" dirty="0" smtClean="0">
                <a:latin typeface="Times New Roman" pitchFamily="18" charset="0"/>
                <a:cs typeface="Times New Roman" pitchFamily="18" charset="0"/>
              </a:rPr>
              <a:t>2. Х</a:t>
            </a:r>
            <a:r>
              <a:rPr lang="uz-Latn-UZ" dirty="0" smtClean="0">
                <a:latin typeface="Times New Roman" pitchFamily="18" charset="0"/>
                <a:cs typeface="Times New Roman" pitchFamily="18" charset="0"/>
              </a:rPr>
              <a:t>ива хонлиги</a:t>
            </a:r>
            <a:endParaRPr lang="ru-RU" dirty="0" smtClean="0">
              <a:latin typeface="Times New Roman" pitchFamily="18" charset="0"/>
              <a:cs typeface="Times New Roman" pitchFamily="18" charset="0"/>
            </a:endParaRPr>
          </a:p>
          <a:p>
            <a:r>
              <a:rPr lang="uz-Cyrl-UZ" dirty="0" smtClean="0">
                <a:latin typeface="Times New Roman" pitchFamily="18" charset="0"/>
                <a:cs typeface="Times New Roman" pitchFamily="18" charset="0"/>
              </a:rPr>
              <a:t>3. Қ</a:t>
            </a:r>
            <a:r>
              <a:rPr lang="uz-Latn-UZ" dirty="0" smtClean="0">
                <a:latin typeface="Times New Roman" pitchFamily="18" charset="0"/>
                <a:cs typeface="Times New Roman" pitchFamily="18" charset="0"/>
              </a:rPr>
              <a:t>ўқон хонлиги</a:t>
            </a:r>
            <a:endParaRPr lang="ru-RU" dirty="0" smtClean="0">
              <a:latin typeface="Times New Roman" pitchFamily="18" charset="0"/>
              <a:cs typeface="Times New Roman" pitchFamily="18" charset="0"/>
            </a:endParaRPr>
          </a:p>
          <a:p>
            <a:endParaRPr lang="ru-RU" dirty="0"/>
          </a:p>
        </p:txBody>
      </p:sp>
      <p:pic>
        <p:nvPicPr>
          <p:cNvPr id="3" name="Picture 2" descr="C:\Users\acer\Desktop\A_013b.jpg"/>
          <p:cNvPicPr>
            <a:picLocks noChangeAspect="1" noChangeArrowheads="1"/>
          </p:cNvPicPr>
          <p:nvPr/>
        </p:nvPicPr>
        <p:blipFill>
          <a:blip r:embed="rId2"/>
          <a:srcRect/>
          <a:stretch>
            <a:fillRect/>
          </a:stretch>
        </p:blipFill>
        <p:spPr bwMode="auto">
          <a:xfrm>
            <a:off x="4114800" y="685800"/>
            <a:ext cx="4360862" cy="5059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143000"/>
            <a:ext cx="8382000" cy="5334000"/>
          </a:xfrm>
        </p:spPr>
        <p:txBody>
          <a:bodyPr>
            <a:normAutofit fontScale="92500" lnSpcReduction="10000"/>
          </a:bodyPr>
          <a:lstStyle/>
          <a:p>
            <a:pPr algn="just"/>
            <a:r>
              <a:rPr lang="uz-Latn-UZ" dirty="0" smtClean="0">
                <a:latin typeface="Times New Roman" pitchFamily="18" charset="0"/>
                <a:cs typeface="Times New Roman" pitchFamily="18" charset="0"/>
              </a:rPr>
              <a:t>XVII-XIX асрларда Ўрта Осиё хонликларида мавжуд сиёсий вазиятни ўрганишда уларнинг ўзаро алоқаларига эътибор қаратиш лозим. Шунингдек, сиёсий ўзгаришларнинг хонликларнинг иқтисодий ва маданий ҳаётида қай даражада акс этганини кузатиб борилади. Бу борада эришилган ютуқлар ёки инқирозий ҳолатларнинг сабаб ва натижаларга алоҳида тўхталиб ўтиш зарур. </a:t>
            </a:r>
            <a:endParaRPr lang="ru-RU" dirty="0" smtClean="0">
              <a:latin typeface="Times New Roman" pitchFamily="18" charset="0"/>
              <a:cs typeface="Times New Roman" pitchFamily="18" charset="0"/>
            </a:endParaRPr>
          </a:p>
          <a:p>
            <a:pPr algn="just"/>
            <a:r>
              <a:rPr lang="uz-Latn-UZ" dirty="0" smtClean="0">
                <a:latin typeface="Times New Roman" pitchFamily="18" charset="0"/>
                <a:cs typeface="Times New Roman" pitchFamily="18" charset="0"/>
              </a:rPr>
              <a:t>Ўрта Осиё хонликлари тарихини тўғри ва мазмунли ёритишда услубий ёндашувга алоҳида эътибор қаратиш зарур. Бунда тарихийлик, ҳолислик, ҳаққонийлик, узвийлик, таққослаш услубларидан фойдаланилади. Масалан, учта хонликнинг маъмурий тизимини ўрганишда, уни ҳозирги даврда мавжуд маъмурий бўлинмалар ва бошқарув органлари билан таққослаш усули мавзунинг ўзлаштирилишида катта самара беради.</a:t>
            </a:r>
            <a:endParaRPr lang="ru-RU" dirty="0" smtClean="0">
              <a:latin typeface="Times New Roman" pitchFamily="18" charset="0"/>
              <a:cs typeface="Times New Roman" pitchFamily="18" charset="0"/>
            </a:endParaRPr>
          </a:p>
          <a:p>
            <a:endParaRPr lang="ru-RU" dirty="0"/>
          </a:p>
        </p:txBody>
      </p:sp>
      <p:sp>
        <p:nvSpPr>
          <p:cNvPr id="3" name="Заголовок 2"/>
          <p:cNvSpPr>
            <a:spLocks noGrp="1"/>
          </p:cNvSpPr>
          <p:nvPr>
            <p:ph type="title"/>
          </p:nvPr>
        </p:nvSpPr>
        <p:spPr>
          <a:xfrm>
            <a:off x="457200" y="152400"/>
            <a:ext cx="8229600" cy="838200"/>
          </a:xfrm>
        </p:spPr>
        <p:txBody>
          <a:bodyPr/>
          <a:lstStyle/>
          <a:p>
            <a:pPr algn="ctr"/>
            <a:r>
              <a:rPr lang="ru-RU" dirty="0" smtClean="0"/>
              <a:t>КИРИШ</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81000" y="457200"/>
            <a:ext cx="8183880" cy="990600"/>
          </a:xfrm>
        </p:spPr>
        <p:txBody>
          <a:bodyPr>
            <a:noAutofit/>
          </a:bodyPr>
          <a:lstStyle/>
          <a:p>
            <a:pPr algn="ctr"/>
            <a:r>
              <a:rPr lang="ru-RU" sz="1600" dirty="0" smtClean="0"/>
              <a:t>II. </a:t>
            </a:r>
            <a:r>
              <a:rPr lang="ru-RU" sz="1600" dirty="0" err="1" smtClean="0"/>
              <a:t>Талабаларнинг</a:t>
            </a:r>
            <a:r>
              <a:rPr lang="ru-RU" sz="1600" dirty="0" smtClean="0"/>
              <a:t> </a:t>
            </a:r>
            <a:r>
              <a:rPr lang="ru-RU" sz="1600" dirty="0" err="1" smtClean="0"/>
              <a:t>мавзуга</a:t>
            </a:r>
            <a:r>
              <a:rPr lang="ru-RU" sz="1600" dirty="0" smtClean="0"/>
              <a:t> </a:t>
            </a:r>
            <a:r>
              <a:rPr lang="ru-RU" sz="1600" dirty="0" err="1" smtClean="0"/>
              <a:t>доир</a:t>
            </a:r>
            <a:r>
              <a:rPr lang="ru-RU" sz="1600" dirty="0" smtClean="0"/>
              <a:t> </a:t>
            </a:r>
            <a:r>
              <a:rPr lang="ru-RU" sz="1600" dirty="0" err="1" smtClean="0"/>
              <a:t>материални</a:t>
            </a:r>
            <a:r>
              <a:rPr lang="ru-RU" sz="1600" dirty="0" smtClean="0"/>
              <a:t> </a:t>
            </a:r>
            <a:r>
              <a:rPr lang="ru-RU" sz="1600" dirty="0" err="1" smtClean="0"/>
              <a:t>қай даражада</a:t>
            </a:r>
            <a:r>
              <a:rPr lang="ru-RU" sz="1600" dirty="0" smtClean="0"/>
              <a:t> </a:t>
            </a:r>
            <a:r>
              <a:rPr lang="ru-RU" sz="1600" dirty="0" err="1" smtClean="0"/>
              <a:t>ўзлаштирганларини</a:t>
            </a:r>
            <a:r>
              <a:rPr lang="ru-RU" sz="1600" dirty="0" smtClean="0"/>
              <a:t> </a:t>
            </a:r>
            <a:r>
              <a:rPr lang="ru-RU" sz="1600" dirty="0" err="1" smtClean="0"/>
              <a:t>текшириш</a:t>
            </a:r>
            <a:r>
              <a:rPr lang="ru-RU" sz="1600" dirty="0" smtClean="0"/>
              <a:t> </a:t>
            </a:r>
            <a:r>
              <a:rPr lang="ru-RU" sz="1600" dirty="0" err="1" smtClean="0"/>
              <a:t>мақсадида, шунингдек</a:t>
            </a:r>
            <a:r>
              <a:rPr lang="ru-RU" sz="1600" dirty="0" smtClean="0"/>
              <a:t> </a:t>
            </a:r>
            <a:r>
              <a:rPr lang="ru-RU" sz="1600" dirty="0" err="1" smtClean="0"/>
              <a:t>олган</a:t>
            </a:r>
            <a:r>
              <a:rPr lang="ru-RU" sz="1600" dirty="0" smtClean="0"/>
              <a:t> </a:t>
            </a:r>
            <a:r>
              <a:rPr lang="ru-RU" sz="1600" dirty="0" err="1" smtClean="0"/>
              <a:t>билимларини</a:t>
            </a:r>
            <a:r>
              <a:rPr lang="ru-RU" sz="1600" dirty="0" smtClean="0"/>
              <a:t> </a:t>
            </a:r>
            <a:r>
              <a:rPr lang="ru-RU" sz="1600" dirty="0" err="1" smtClean="0"/>
              <a:t>мустаҳкамлаш учун</a:t>
            </a:r>
            <a:r>
              <a:rPr lang="ru-RU" sz="1600" dirty="0" smtClean="0"/>
              <a:t> </a:t>
            </a:r>
            <a:r>
              <a:rPr lang="ru-RU" sz="1600" dirty="0" err="1" smtClean="0"/>
              <a:t>қуйидаги жадвални</a:t>
            </a:r>
            <a:r>
              <a:rPr lang="ru-RU" sz="1600" dirty="0" smtClean="0"/>
              <a:t> </a:t>
            </a:r>
            <a:r>
              <a:rPr lang="ru-RU" sz="1600" dirty="0" err="1" smtClean="0"/>
              <a:t>тўлдиришлари</a:t>
            </a:r>
            <a:r>
              <a:rPr lang="ru-RU" sz="1600" dirty="0" smtClean="0"/>
              <a:t> </a:t>
            </a:r>
            <a:r>
              <a:rPr lang="ru-RU" sz="1600" dirty="0" err="1" smtClean="0"/>
              <a:t>тавсия</a:t>
            </a:r>
            <a:r>
              <a:rPr lang="ru-RU" sz="1600" dirty="0" smtClean="0"/>
              <a:t> </a:t>
            </a:r>
            <a:r>
              <a:rPr lang="ru-RU" sz="1600" dirty="0" err="1" smtClean="0"/>
              <a:t>этилади</a:t>
            </a:r>
            <a:r>
              <a:rPr lang="ru-RU" sz="1600" dirty="0" smtClean="0"/>
              <a:t>:</a:t>
            </a:r>
            <a:endParaRPr lang="ru-RU" sz="1600" dirty="0"/>
          </a:p>
        </p:txBody>
      </p:sp>
      <p:graphicFrame>
        <p:nvGraphicFramePr>
          <p:cNvPr id="5" name="Содержимое 4"/>
          <p:cNvGraphicFramePr>
            <a:graphicFrameLocks noGrp="1"/>
          </p:cNvGraphicFramePr>
          <p:nvPr>
            <p:ph idx="1"/>
          </p:nvPr>
        </p:nvGraphicFramePr>
        <p:xfrm>
          <a:off x="457200" y="1524000"/>
          <a:ext cx="8183564" cy="4963160"/>
        </p:xfrm>
        <a:graphic>
          <a:graphicData uri="http://schemas.openxmlformats.org/drawingml/2006/table">
            <a:tbl>
              <a:tblPr firstRow="1" bandRow="1">
                <a:tableStyleId>{5C22544A-7EE6-4342-B048-85BDC9FD1C3A}</a:tableStyleId>
              </a:tblPr>
              <a:tblGrid>
                <a:gridCol w="2045891"/>
                <a:gridCol w="2045891"/>
                <a:gridCol w="2045891"/>
                <a:gridCol w="2045891"/>
              </a:tblGrid>
              <a:tr h="370840">
                <a:tc>
                  <a:txBody>
                    <a:bodyPr/>
                    <a:lstStyle/>
                    <a:p>
                      <a:endParaRPr lang="ru-RU" sz="1200" dirty="0"/>
                    </a:p>
                  </a:txBody>
                  <a:tcPr/>
                </a:tc>
                <a:tc>
                  <a:txBody>
                    <a:bodyPr/>
                    <a:lstStyle/>
                    <a:p>
                      <a:pPr indent="457200" algn="ctr">
                        <a:spcAft>
                          <a:spcPts val="0"/>
                        </a:spcAft>
                      </a:pPr>
                      <a:r>
                        <a:rPr lang="uz-Latn-UZ" sz="1200" b="1" i="1" kern="0" dirty="0">
                          <a:latin typeface="Calibri"/>
                          <a:ea typeface="Times New Roman"/>
                          <a:cs typeface="Times New Roman"/>
                        </a:rPr>
                        <a:t>Бухоро амирлиги</a:t>
                      </a:r>
                      <a:endParaRPr lang="ru-RU" sz="1200" b="1" kern="0" dirty="0">
                        <a:latin typeface="Calibri"/>
                        <a:ea typeface="Times New Roman"/>
                        <a:cs typeface="Times New Roman"/>
                      </a:endParaRPr>
                    </a:p>
                  </a:txBody>
                  <a:tcPr marL="68580" marR="68580" marT="0" marB="0"/>
                </a:tc>
                <a:tc>
                  <a:txBody>
                    <a:bodyPr/>
                    <a:lstStyle/>
                    <a:p>
                      <a:pPr algn="ctr">
                        <a:spcAft>
                          <a:spcPts val="0"/>
                        </a:spcAft>
                      </a:pPr>
                      <a:r>
                        <a:rPr lang="uz-Cyrl-UZ" sz="1200" b="1" i="1">
                          <a:latin typeface="Times New Roman"/>
                          <a:ea typeface="Times New Roman"/>
                          <a:cs typeface="Times New Roman"/>
                        </a:rPr>
                        <a:t>Хива хонлиги</a:t>
                      </a:r>
                      <a:endParaRPr lang="ru-RU" sz="1200">
                        <a:latin typeface="Times New Roman"/>
                        <a:ea typeface="Times New Roman"/>
                        <a:cs typeface="Times New Roman"/>
                      </a:endParaRPr>
                    </a:p>
                  </a:txBody>
                  <a:tcPr marL="68580" marR="68580" marT="0" marB="0"/>
                </a:tc>
                <a:tc>
                  <a:txBody>
                    <a:bodyPr/>
                    <a:lstStyle/>
                    <a:p>
                      <a:pPr algn="ctr">
                        <a:spcAft>
                          <a:spcPts val="0"/>
                        </a:spcAft>
                      </a:pPr>
                      <a:r>
                        <a:rPr lang="uz-Cyrl-UZ" sz="1200" b="1" i="1" dirty="0">
                          <a:latin typeface="Times New Roman"/>
                          <a:ea typeface="Times New Roman"/>
                          <a:cs typeface="Times New Roman"/>
                        </a:rPr>
                        <a:t>Қўқон хонлиги</a:t>
                      </a:r>
                      <a:endParaRPr lang="ru-RU" sz="1200" dirty="0">
                        <a:latin typeface="Times New Roman"/>
                        <a:ea typeface="Times New Roman"/>
                        <a:cs typeface="Times New Roman"/>
                      </a:endParaRPr>
                    </a:p>
                  </a:txBody>
                  <a:tcPr marL="68580" marR="68580" marT="0" marB="0"/>
                </a:tc>
              </a:tr>
              <a:tr h="370840">
                <a:tc>
                  <a:txBody>
                    <a:bodyPr/>
                    <a:lstStyle/>
                    <a:p>
                      <a:r>
                        <a:rPr kumimoji="0" lang="uz-Cyrl-UZ" sz="1200" b="1" i="1" kern="1200" dirty="0" smtClean="0">
                          <a:solidFill>
                            <a:schemeClr val="lt1"/>
                          </a:solidFill>
                          <a:latin typeface="+mn-lt"/>
                          <a:ea typeface="+mn-ea"/>
                          <a:cs typeface="+mn-cs"/>
                        </a:rPr>
                        <a:t>Ташкил топган вақти, пойтахти</a:t>
                      </a:r>
                      <a:endParaRPr lang="ru-RU" sz="1200" dirty="0"/>
                    </a:p>
                  </a:txBody>
                  <a:tcPr/>
                </a:tc>
                <a:tc>
                  <a:txBody>
                    <a:bodyPr/>
                    <a:lstStyle/>
                    <a:p>
                      <a:endParaRPr lang="ru-RU" sz="1200" dirty="0"/>
                    </a:p>
                  </a:txBody>
                  <a:tcPr/>
                </a:tc>
                <a:tc>
                  <a:txBody>
                    <a:bodyPr/>
                    <a:lstStyle/>
                    <a:p>
                      <a:endParaRPr lang="ru-RU" sz="1200"/>
                    </a:p>
                  </a:txBody>
                  <a:tcPr/>
                </a:tc>
                <a:tc>
                  <a:txBody>
                    <a:bodyPr/>
                    <a:lstStyle/>
                    <a:p>
                      <a:endParaRPr lang="ru-RU" sz="1200"/>
                    </a:p>
                  </a:txBody>
                  <a:tcPr/>
                </a:tc>
              </a:tr>
              <a:tr h="370840">
                <a:tc>
                  <a:txBody>
                    <a:bodyPr/>
                    <a:lstStyle/>
                    <a:p>
                      <a:r>
                        <a:rPr kumimoji="0" lang="uz-Cyrl-UZ" sz="1200" i="1" kern="1200" dirty="0" smtClean="0">
                          <a:solidFill>
                            <a:schemeClr val="dk1"/>
                          </a:solidFill>
                          <a:latin typeface="+mn-lt"/>
                          <a:ea typeface="+mn-ea"/>
                          <a:cs typeface="+mn-cs"/>
                        </a:rPr>
                        <a:t>Ҳудуди  (</a:t>
                      </a:r>
                      <a:r>
                        <a:rPr kumimoji="0" lang="en-US" sz="1200" i="1" kern="1200" dirty="0" smtClean="0">
                          <a:solidFill>
                            <a:schemeClr val="dk1"/>
                          </a:solidFill>
                          <a:latin typeface="+mn-lt"/>
                          <a:ea typeface="+mn-ea"/>
                          <a:cs typeface="+mn-cs"/>
                        </a:rPr>
                        <a:t>XIX </a:t>
                      </a:r>
                      <a:r>
                        <a:rPr kumimoji="0" lang="uz-Cyrl-UZ" sz="1200" i="1" kern="1200" dirty="0" smtClean="0">
                          <a:solidFill>
                            <a:schemeClr val="dk1"/>
                          </a:solidFill>
                          <a:latin typeface="+mn-lt"/>
                          <a:ea typeface="+mn-ea"/>
                          <a:cs typeface="+mn-cs"/>
                        </a:rPr>
                        <a:t>аср)</a:t>
                      </a:r>
                      <a:endParaRPr lang="ru-RU" sz="1200" dirty="0"/>
                    </a:p>
                  </a:txBody>
                  <a:tcPr/>
                </a:tc>
                <a:tc>
                  <a:txBody>
                    <a:bodyPr/>
                    <a:lstStyle/>
                    <a:p>
                      <a:endParaRPr lang="ru-RU" sz="1200"/>
                    </a:p>
                  </a:txBody>
                  <a:tcPr/>
                </a:tc>
                <a:tc>
                  <a:txBody>
                    <a:bodyPr/>
                    <a:lstStyle/>
                    <a:p>
                      <a:endParaRPr lang="ru-RU" sz="1200" dirty="0"/>
                    </a:p>
                  </a:txBody>
                  <a:tcPr/>
                </a:tc>
                <a:tc>
                  <a:txBody>
                    <a:bodyPr/>
                    <a:lstStyle/>
                    <a:p>
                      <a:endParaRPr lang="ru-RU" sz="1200"/>
                    </a:p>
                  </a:txBody>
                  <a:tcPr/>
                </a:tc>
              </a:tr>
              <a:tr h="370840">
                <a:tc>
                  <a:txBody>
                    <a:bodyPr/>
                    <a:lstStyle/>
                    <a:p>
                      <a:r>
                        <a:rPr kumimoji="0" lang="uz-Cyrl-UZ" sz="1200" i="1" kern="1200" dirty="0" smtClean="0">
                          <a:solidFill>
                            <a:schemeClr val="dk1"/>
                          </a:solidFill>
                          <a:latin typeface="+mn-lt"/>
                          <a:ea typeface="+mn-ea"/>
                          <a:cs typeface="+mn-cs"/>
                        </a:rPr>
                        <a:t>Аҳолиси (</a:t>
                      </a:r>
                      <a:r>
                        <a:rPr kumimoji="0" lang="en-US" sz="1200" i="1" kern="1200" dirty="0" smtClean="0">
                          <a:solidFill>
                            <a:schemeClr val="dk1"/>
                          </a:solidFill>
                          <a:latin typeface="+mn-lt"/>
                          <a:ea typeface="+mn-ea"/>
                          <a:cs typeface="+mn-cs"/>
                        </a:rPr>
                        <a:t>XIX </a:t>
                      </a:r>
                      <a:r>
                        <a:rPr kumimoji="0" lang="uz-Cyrl-UZ" sz="1200" i="1" kern="1200" dirty="0" smtClean="0">
                          <a:solidFill>
                            <a:schemeClr val="dk1"/>
                          </a:solidFill>
                          <a:latin typeface="+mn-lt"/>
                          <a:ea typeface="+mn-ea"/>
                          <a:cs typeface="+mn-cs"/>
                        </a:rPr>
                        <a:t>аср)</a:t>
                      </a:r>
                      <a:endParaRPr lang="ru-RU" sz="1200" dirty="0"/>
                    </a:p>
                  </a:txBody>
                  <a:tcPr/>
                </a:tc>
                <a:tc>
                  <a:txBody>
                    <a:bodyPr/>
                    <a:lstStyle/>
                    <a:p>
                      <a:endParaRPr lang="ru-RU" sz="1200"/>
                    </a:p>
                  </a:txBody>
                  <a:tcPr/>
                </a:tc>
                <a:tc>
                  <a:txBody>
                    <a:bodyPr/>
                    <a:lstStyle/>
                    <a:p>
                      <a:endParaRPr lang="ru-RU" sz="1200" dirty="0"/>
                    </a:p>
                  </a:txBody>
                  <a:tcPr/>
                </a:tc>
                <a:tc>
                  <a:txBody>
                    <a:bodyPr/>
                    <a:lstStyle/>
                    <a:p>
                      <a:endParaRPr lang="ru-RU" sz="1200"/>
                    </a:p>
                  </a:txBody>
                  <a:tcPr/>
                </a:tc>
              </a:tr>
              <a:tr h="370840">
                <a:tc>
                  <a:txBody>
                    <a:bodyPr/>
                    <a:lstStyle/>
                    <a:p>
                      <a:r>
                        <a:rPr kumimoji="0" lang="uz-Cyrl-UZ" sz="1200" i="1" kern="1200" dirty="0" smtClean="0">
                          <a:solidFill>
                            <a:schemeClr val="dk1"/>
                          </a:solidFill>
                          <a:latin typeface="+mn-lt"/>
                          <a:ea typeface="+mn-ea"/>
                          <a:cs typeface="+mn-cs"/>
                        </a:rPr>
                        <a:t>Ҳукмрон сулолалар (йиллари билан)</a:t>
                      </a:r>
                      <a:endParaRPr lang="ru-RU" sz="1200" dirty="0"/>
                    </a:p>
                  </a:txBody>
                  <a:tcPr/>
                </a:tc>
                <a:tc>
                  <a:txBody>
                    <a:bodyPr/>
                    <a:lstStyle/>
                    <a:p>
                      <a:endParaRPr lang="ru-RU" sz="1200"/>
                    </a:p>
                  </a:txBody>
                  <a:tcPr/>
                </a:tc>
                <a:tc>
                  <a:txBody>
                    <a:bodyPr/>
                    <a:lstStyle/>
                    <a:p>
                      <a:endParaRPr lang="ru-RU" sz="1200" dirty="0"/>
                    </a:p>
                  </a:txBody>
                  <a:tcPr/>
                </a:tc>
                <a:tc>
                  <a:txBody>
                    <a:bodyPr/>
                    <a:lstStyle/>
                    <a:p>
                      <a:endParaRPr lang="ru-RU" sz="1200" dirty="0"/>
                    </a:p>
                  </a:txBody>
                  <a:tcPr/>
                </a:tc>
              </a:tr>
              <a:tr h="370840">
                <a:tc>
                  <a:txBody>
                    <a:bodyPr/>
                    <a:lstStyle/>
                    <a:p>
                      <a:r>
                        <a:rPr kumimoji="0" lang="uz-Cyrl-UZ" sz="1200" i="1" kern="1200" dirty="0" smtClean="0">
                          <a:solidFill>
                            <a:schemeClr val="dk1"/>
                          </a:solidFill>
                          <a:latin typeface="+mn-lt"/>
                          <a:ea typeface="+mn-ea"/>
                          <a:cs typeface="+mn-cs"/>
                        </a:rPr>
                        <a:t>Энг қудратли ҳукмдорлар</a:t>
                      </a:r>
                      <a:endParaRPr lang="ru-RU" sz="1200" dirty="0"/>
                    </a:p>
                  </a:txBody>
                  <a:tcPr/>
                </a:tc>
                <a:tc>
                  <a:txBody>
                    <a:bodyPr/>
                    <a:lstStyle/>
                    <a:p>
                      <a:endParaRPr lang="ru-RU" sz="1200"/>
                    </a:p>
                  </a:txBody>
                  <a:tcPr/>
                </a:tc>
                <a:tc>
                  <a:txBody>
                    <a:bodyPr/>
                    <a:lstStyle/>
                    <a:p>
                      <a:endParaRPr lang="ru-RU" sz="1200"/>
                    </a:p>
                  </a:txBody>
                  <a:tcPr/>
                </a:tc>
                <a:tc>
                  <a:txBody>
                    <a:bodyPr/>
                    <a:lstStyle/>
                    <a:p>
                      <a:endParaRPr lang="ru-RU" sz="1200" dirty="0"/>
                    </a:p>
                  </a:txBody>
                  <a:tcPr/>
                </a:tc>
              </a:tr>
              <a:tr h="370840">
                <a:tc>
                  <a:txBody>
                    <a:bodyPr/>
                    <a:lstStyle/>
                    <a:p>
                      <a:r>
                        <a:rPr kumimoji="0" lang="uz-Cyrl-UZ" sz="1200" i="1" kern="1200" dirty="0" smtClean="0">
                          <a:solidFill>
                            <a:schemeClr val="dk1"/>
                          </a:solidFill>
                          <a:latin typeface="+mn-lt"/>
                          <a:ea typeface="+mn-ea"/>
                          <a:cs typeface="+mn-cs"/>
                        </a:rPr>
                        <a:t>Ерга эгалик шакллари</a:t>
                      </a:r>
                      <a:endParaRPr lang="ru-RU" sz="1200" dirty="0"/>
                    </a:p>
                  </a:txBody>
                  <a:tcPr/>
                </a:tc>
                <a:tc>
                  <a:txBody>
                    <a:bodyPr/>
                    <a:lstStyle/>
                    <a:p>
                      <a:endParaRPr lang="ru-RU" sz="1200" dirty="0"/>
                    </a:p>
                  </a:txBody>
                  <a:tcPr/>
                </a:tc>
                <a:tc>
                  <a:txBody>
                    <a:bodyPr/>
                    <a:lstStyle/>
                    <a:p>
                      <a:endParaRPr lang="ru-RU" sz="1200"/>
                    </a:p>
                  </a:txBody>
                  <a:tcPr/>
                </a:tc>
                <a:tc>
                  <a:txBody>
                    <a:bodyPr/>
                    <a:lstStyle/>
                    <a:p>
                      <a:endParaRPr lang="ru-RU" sz="1200" dirty="0"/>
                    </a:p>
                  </a:txBody>
                  <a:tcPr/>
                </a:tc>
              </a:tr>
              <a:tr h="370840">
                <a:tc>
                  <a:txBody>
                    <a:bodyPr/>
                    <a:lstStyle/>
                    <a:p>
                      <a:r>
                        <a:rPr kumimoji="0" lang="uz-Cyrl-UZ" sz="1200" i="1" kern="1200" dirty="0" smtClean="0">
                          <a:solidFill>
                            <a:schemeClr val="dk1"/>
                          </a:solidFill>
                          <a:latin typeface="+mn-lt"/>
                          <a:ea typeface="+mn-ea"/>
                          <a:cs typeface="+mn-cs"/>
                        </a:rPr>
                        <a:t>Бошқарув тизими</a:t>
                      </a:r>
                      <a:endParaRPr lang="ru-RU" sz="1200" dirty="0"/>
                    </a:p>
                  </a:txBody>
                  <a:tcPr/>
                </a:tc>
                <a:tc>
                  <a:txBody>
                    <a:bodyPr/>
                    <a:lstStyle/>
                    <a:p>
                      <a:endParaRPr lang="ru-RU" sz="1200"/>
                    </a:p>
                  </a:txBody>
                  <a:tcPr/>
                </a:tc>
                <a:tc>
                  <a:txBody>
                    <a:bodyPr/>
                    <a:lstStyle/>
                    <a:p>
                      <a:endParaRPr lang="ru-RU" sz="1200"/>
                    </a:p>
                  </a:txBody>
                  <a:tcPr/>
                </a:tc>
                <a:tc>
                  <a:txBody>
                    <a:bodyPr/>
                    <a:lstStyle/>
                    <a:p>
                      <a:endParaRPr lang="ru-RU" sz="1200" dirty="0"/>
                    </a:p>
                  </a:txBody>
                  <a:tcPr/>
                </a:tc>
              </a:tr>
              <a:tr h="370840">
                <a:tc>
                  <a:txBody>
                    <a:bodyPr/>
                    <a:lstStyle/>
                    <a:p>
                      <a:r>
                        <a:rPr kumimoji="0" lang="uz-Cyrl-UZ" sz="1200" i="1" kern="1200" dirty="0" smtClean="0">
                          <a:solidFill>
                            <a:schemeClr val="dk1"/>
                          </a:solidFill>
                          <a:latin typeface="+mn-lt"/>
                          <a:ea typeface="+mn-ea"/>
                          <a:cs typeface="+mn-cs"/>
                        </a:rPr>
                        <a:t>Халқ хўжалиги тармоқлари</a:t>
                      </a:r>
                      <a:endParaRPr lang="ru-RU" sz="1200" dirty="0"/>
                    </a:p>
                  </a:txBody>
                  <a:tcPr/>
                </a:tc>
                <a:tc>
                  <a:txBody>
                    <a:bodyPr/>
                    <a:lstStyle/>
                    <a:p>
                      <a:endParaRPr lang="ru-RU" sz="1200"/>
                    </a:p>
                  </a:txBody>
                  <a:tcPr/>
                </a:tc>
                <a:tc>
                  <a:txBody>
                    <a:bodyPr/>
                    <a:lstStyle/>
                    <a:p>
                      <a:endParaRPr lang="ru-RU" sz="1200"/>
                    </a:p>
                  </a:txBody>
                  <a:tcPr/>
                </a:tc>
                <a:tc>
                  <a:txBody>
                    <a:bodyPr/>
                    <a:lstStyle/>
                    <a:p>
                      <a:endParaRPr lang="ru-RU" sz="1200" dirty="0"/>
                    </a:p>
                  </a:txBody>
                  <a:tcPr/>
                </a:tc>
              </a:tr>
              <a:tr h="370840">
                <a:tc>
                  <a:txBody>
                    <a:bodyPr/>
                    <a:lstStyle/>
                    <a:p>
                      <a:r>
                        <a:rPr kumimoji="0" lang="uz-Cyrl-UZ" sz="1200" i="1" kern="1200" dirty="0" smtClean="0">
                          <a:solidFill>
                            <a:schemeClr val="dk1"/>
                          </a:solidFill>
                          <a:latin typeface="+mn-lt"/>
                          <a:ea typeface="+mn-ea"/>
                          <a:cs typeface="+mn-cs"/>
                        </a:rPr>
                        <a:t>Савдо алоқалари (сотилган ва олинган маҳсулот турлари билан)</a:t>
                      </a:r>
                      <a:endParaRPr lang="ru-RU" sz="1200" dirty="0"/>
                    </a:p>
                  </a:txBody>
                  <a:tcPr/>
                </a:tc>
                <a:tc>
                  <a:txBody>
                    <a:bodyPr/>
                    <a:lstStyle/>
                    <a:p>
                      <a:endParaRPr lang="ru-RU" sz="1200"/>
                    </a:p>
                  </a:txBody>
                  <a:tcPr/>
                </a:tc>
                <a:tc>
                  <a:txBody>
                    <a:bodyPr/>
                    <a:lstStyle/>
                    <a:p>
                      <a:endParaRPr lang="ru-RU" sz="1200"/>
                    </a:p>
                  </a:txBody>
                  <a:tcPr/>
                </a:tc>
                <a:tc>
                  <a:txBody>
                    <a:bodyPr/>
                    <a:lstStyle/>
                    <a:p>
                      <a:endParaRPr lang="ru-RU" sz="1200" dirty="0"/>
                    </a:p>
                  </a:txBody>
                  <a:tcPr/>
                </a:tc>
              </a:tr>
              <a:tr h="370840">
                <a:tc>
                  <a:txBody>
                    <a:bodyPr/>
                    <a:lstStyle/>
                    <a:p>
                      <a:r>
                        <a:rPr kumimoji="0" lang="uz-Cyrl-UZ" sz="1200" i="1" kern="1200" dirty="0" smtClean="0">
                          <a:solidFill>
                            <a:schemeClr val="dk1"/>
                          </a:solidFill>
                          <a:latin typeface="+mn-lt"/>
                          <a:ea typeface="+mn-ea"/>
                          <a:cs typeface="+mn-cs"/>
                        </a:rPr>
                        <a:t>Маданий-маънавий соҳалардаги ютуқлар</a:t>
                      </a:r>
                      <a:endParaRPr lang="ru-RU" sz="1200" dirty="0"/>
                    </a:p>
                  </a:txBody>
                  <a:tcPr/>
                </a:tc>
                <a:tc>
                  <a:txBody>
                    <a:bodyPr/>
                    <a:lstStyle/>
                    <a:p>
                      <a:endParaRPr lang="ru-RU" sz="1200" dirty="0"/>
                    </a:p>
                  </a:txBody>
                  <a:tcPr/>
                </a:tc>
                <a:tc>
                  <a:txBody>
                    <a:bodyPr/>
                    <a:lstStyle/>
                    <a:p>
                      <a:endParaRPr lang="ru-RU" sz="1200" dirty="0"/>
                    </a:p>
                  </a:txBody>
                  <a:tcPr/>
                </a:tc>
                <a:tc>
                  <a:txBody>
                    <a:bodyPr/>
                    <a:lstStyle/>
                    <a:p>
                      <a:endParaRPr lang="ru-RU" sz="1200" dirty="0"/>
                    </a:p>
                  </a:txBody>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algn="ctr"/>
            <a:r>
              <a:rPr lang="uz-Latn-UZ" b="1" dirty="0" smtClean="0"/>
              <a:t>БУХОРО ХОНЛИГИ</a:t>
            </a:r>
            <a:endParaRPr lang="ru-RU" dirty="0"/>
          </a:p>
        </p:txBody>
      </p:sp>
      <p:sp>
        <p:nvSpPr>
          <p:cNvPr id="2" name="Содержимое 1"/>
          <p:cNvSpPr>
            <a:spLocks noGrp="1"/>
          </p:cNvSpPr>
          <p:nvPr>
            <p:ph idx="1"/>
          </p:nvPr>
        </p:nvSpPr>
        <p:spPr/>
        <p:txBody>
          <a:bodyPr>
            <a:normAutofit lnSpcReduction="10000"/>
          </a:bodyPr>
          <a:lstStyle/>
          <a:p>
            <a:pPr algn="just"/>
            <a:r>
              <a:rPr lang="uz-Cyrl-UZ" sz="2800" dirty="0" smtClean="0">
                <a:latin typeface="Times New Roman" pitchFamily="18" charset="0"/>
                <a:cs typeface="Times New Roman" pitchFamily="18" charset="0"/>
              </a:rPr>
              <a:t>Бухоро хонлиги тасарруфига XIX асрнинг биринчи ярмида Зарафшон, Қашқадарё, Сурҳондарё воҳалари, шунингдек ҳозирги Тожикистон давлатининг бир қанча ҳудудлари кирган. Жанубий чегара Балх вилояти, шарқий чегара эса Ўратепадан ўтган. Пойтахти Бухоро шаҳри; аҳолиси 2,5 млн. Киши атрофида бўлган. Ўзбек, тожик, қозоқ, туркий-қарлуқ, араб, яҳудий, эрон, хитой-қипчок, туркман, қорақалпоқ, меркит ва б. халқлар истиқомат қилган.</a:t>
            </a:r>
            <a:endParaRPr lang="ru-RU" sz="2800"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457200"/>
            <a:ext cx="8229600" cy="1066800"/>
          </a:xfrm>
        </p:spPr>
        <p:txBody>
          <a:bodyPr>
            <a:normAutofit fontScale="90000"/>
          </a:bodyPr>
          <a:lstStyle/>
          <a:p>
            <a:pPr algn="ctr"/>
            <a:r>
              <a:rPr lang="uz-Cyrl-UZ" b="1" dirty="0" smtClean="0"/>
              <a:t>Бухоро хонлиги (амирлиги)даги сиёсий вазият.</a:t>
            </a:r>
            <a:endParaRPr lang="ru-RU" dirty="0"/>
          </a:p>
        </p:txBody>
      </p:sp>
      <p:sp>
        <p:nvSpPr>
          <p:cNvPr id="2" name="Содержимое 1"/>
          <p:cNvSpPr>
            <a:spLocks noGrp="1"/>
          </p:cNvSpPr>
          <p:nvPr>
            <p:ph idx="1"/>
          </p:nvPr>
        </p:nvSpPr>
        <p:spPr>
          <a:xfrm>
            <a:off x="0" y="1447800"/>
            <a:ext cx="9144000" cy="5105400"/>
          </a:xfrm>
        </p:spPr>
        <p:txBody>
          <a:bodyPr>
            <a:noAutofit/>
          </a:bodyPr>
          <a:lstStyle/>
          <a:p>
            <a:pPr algn="just"/>
            <a:r>
              <a:rPr lang="uz-Latn-UZ" sz="2000" dirty="0" smtClean="0">
                <a:latin typeface="Times New Roman" pitchFamily="18" charset="0"/>
                <a:cs typeface="Times New Roman" pitchFamily="18" charset="0"/>
              </a:rPr>
              <a:t>Бухоро хонлиги (амирлиги) Ўрта Осиёда салмоқли ўрин эгаллаган. Унинг тарихи тахт учун курашлар, ҳукмдорларнинг тез-тез алмашиб туриши, қўшни хонликларга қилинган ҳарбий юришлар, ва айни вақтда халқ хўжалиги</a:t>
            </a:r>
            <a:r>
              <a:rPr lang="uz-Cyrl-UZ" sz="2000" dirty="0" smtClean="0">
                <a:latin typeface="Times New Roman" pitchFamily="18" charset="0"/>
                <a:cs typeface="Times New Roman" pitchFamily="18" charset="0"/>
              </a:rPr>
              <a:t> ҳамда маданий-маънавий ҳаёт</a:t>
            </a:r>
            <a:r>
              <a:rPr lang="uz-Latn-UZ" sz="2000" dirty="0" smtClean="0">
                <a:latin typeface="Times New Roman" pitchFamily="18" charset="0"/>
                <a:cs typeface="Times New Roman" pitchFamily="18" charset="0"/>
              </a:rPr>
              <a:t>нинг ривожланиб бориши билан тавсифланади.</a:t>
            </a:r>
            <a:endParaRPr lang="ru-RU" sz="2000" dirty="0" smtClean="0">
              <a:latin typeface="Times New Roman" pitchFamily="18" charset="0"/>
              <a:cs typeface="Times New Roman" pitchFamily="18" charset="0"/>
            </a:endParaRPr>
          </a:p>
          <a:p>
            <a:pPr algn="just"/>
            <a:r>
              <a:rPr lang="uz-Latn-UZ" sz="2000" dirty="0" smtClean="0">
                <a:latin typeface="Times New Roman" pitchFamily="18" charset="0"/>
                <a:cs typeface="Times New Roman" pitchFamily="18" charset="0"/>
              </a:rPr>
              <a:t>1499-1501 й. Дашти Қипчоқдан кўчманчи ўзбек қабилалари </a:t>
            </a:r>
            <a:r>
              <a:rPr lang="uz-Latn-UZ" sz="2000" u="sng" dirty="0" smtClean="0">
                <a:latin typeface="Times New Roman" pitchFamily="18" charset="0"/>
                <a:cs typeface="Times New Roman" pitchFamily="18" charset="0"/>
              </a:rPr>
              <a:t>Муҳаммад Шайбонийхон</a:t>
            </a:r>
            <a:r>
              <a:rPr lang="uz-Latn-UZ" sz="2000" dirty="0" smtClean="0">
                <a:latin typeface="Times New Roman" pitchFamily="18" charset="0"/>
                <a:cs typeface="Times New Roman" pitchFamily="18" charset="0"/>
              </a:rPr>
              <a:t> бошчилигида Мовароуннаҳрга бостириб кириб, темурийлардан Самарқанд тахтини тортиб олдилар. </a:t>
            </a:r>
            <a:r>
              <a:rPr lang="uz-Latn-UZ" sz="2000" u="sng" dirty="0" smtClean="0">
                <a:latin typeface="Times New Roman" pitchFamily="18" charset="0"/>
                <a:cs typeface="Times New Roman" pitchFamily="18" charset="0"/>
              </a:rPr>
              <a:t>Шайбонийлар</a:t>
            </a:r>
            <a:r>
              <a:rPr lang="uz-Latn-UZ" sz="2000" dirty="0" smtClean="0">
                <a:latin typeface="Times New Roman" pitchFamily="18" charset="0"/>
                <a:cs typeface="Times New Roman" pitchFamily="18" charset="0"/>
              </a:rPr>
              <a:t> сулоласига асос солинди ва бу сулола вакиллари қарийб </a:t>
            </a:r>
            <a:r>
              <a:rPr lang="uz-Latn-UZ" sz="2000" u="sng" dirty="0" smtClean="0">
                <a:latin typeface="Times New Roman" pitchFamily="18" charset="0"/>
                <a:cs typeface="Times New Roman" pitchFamily="18" charset="0"/>
              </a:rPr>
              <a:t>100 йил давомида хонликни бошқардилар (1500–1601</a:t>
            </a:r>
            <a:r>
              <a:rPr lang="uz-Latn-UZ" sz="2000" dirty="0" smtClean="0">
                <a:latin typeface="Times New Roman" pitchFamily="18" charset="0"/>
                <a:cs typeface="Times New Roman" pitchFamily="18" charset="0"/>
              </a:rPr>
              <a:t>).</a:t>
            </a:r>
            <a:endParaRPr lang="ru-RU" sz="2000" dirty="0" smtClean="0">
              <a:latin typeface="Times New Roman" pitchFamily="18" charset="0"/>
              <a:cs typeface="Times New Roman" pitchFamily="18" charset="0"/>
            </a:endParaRPr>
          </a:p>
          <a:p>
            <a:pPr algn="just"/>
            <a:r>
              <a:rPr lang="uz-Latn-UZ" sz="2000" u="sng" dirty="0" smtClean="0">
                <a:latin typeface="Times New Roman" pitchFamily="18" charset="0"/>
                <a:cs typeface="Times New Roman" pitchFamily="18" charset="0"/>
              </a:rPr>
              <a:t>Убайдуллахон</a:t>
            </a:r>
            <a:r>
              <a:rPr lang="uz-Latn-UZ" sz="2000" dirty="0" smtClean="0">
                <a:latin typeface="Times New Roman" pitchFamily="18" charset="0"/>
                <a:cs typeface="Times New Roman" pitchFamily="18" charset="0"/>
              </a:rPr>
              <a:t> даврида (1533-39) хонлик пойтахти 1533 й.да Самарқанддан Бухорога кўчирилгач, хонлик ҳам Бухоро хонлиги номини олди. Бухоро хонлиги бирмунча кучайди. Убайдуллахон вафотидан кейин Шайбоний султонлар ва маҳаллий ҳокимлар ўртасида ҳокимият учун кураш кучайиб, хонлик ерлари майда бўлакларга бўлиниб кетди. </a:t>
            </a:r>
            <a:endParaRPr lang="ru-RU" sz="2000"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295400"/>
            <a:ext cx="8229600" cy="5279136"/>
          </a:xfrm>
        </p:spPr>
        <p:txBody>
          <a:bodyPr>
            <a:normAutofit fontScale="77500" lnSpcReduction="20000"/>
          </a:bodyPr>
          <a:lstStyle/>
          <a:p>
            <a:r>
              <a:rPr lang="uz-Latn-UZ" dirty="0" smtClean="0">
                <a:latin typeface="Times New Roman" pitchFamily="18" charset="0"/>
                <a:cs typeface="Times New Roman" pitchFamily="18" charset="0"/>
              </a:rPr>
              <a:t>1551-56 й.ларда Мовароуннаҳр учун Шайбонийлар ўртасидаги курашда Искандар Султоннинг ўғли </a:t>
            </a:r>
            <a:r>
              <a:rPr lang="uz-Latn-UZ" u="sng" dirty="0" smtClean="0">
                <a:latin typeface="Times New Roman" pitchFamily="18" charset="0"/>
                <a:cs typeface="Times New Roman" pitchFamily="18" charset="0"/>
              </a:rPr>
              <a:t>Абдуллахон</a:t>
            </a:r>
            <a:r>
              <a:rPr lang="uz-Latn-UZ" dirty="0" smtClean="0">
                <a:latin typeface="Times New Roman" pitchFamily="18" charset="0"/>
                <a:cs typeface="Times New Roman" pitchFamily="18" charset="0"/>
              </a:rPr>
              <a:t> ғолиб чиқди. У ўз ҳукмронлиги даврида (1557-1598) Мовароуннаҳрда марказлашган давлат ва кучли қўшин тузишга муяссар бўлди. Тошкент, Сайрам, Туркистон, Балх, Фарғона, Хоразм, Бадахшон вилоятлари Бухоро хонлиги тасарруфига олинди. Хуросон ҳам бўйсундирилди. Хонлик чегараси Қашқардан Орол ва Каспий денгизлари соҳилларигача, Туркистон ва Сайрмадан Хуросоннинг шарқий қисмигача бўлган ерларни қамради. Суғориш иншоотлари (Абдуллахон банди), Сурхондарёда Ғишткўприк, карвонсарой, мадраса, кўприклар қурилди. Ҳунармандчилик, савдо-сотиқ, илм-фан, маданий ва элчилик алоқалари ривожланди. Пул зарб қилиш йўлга қўйилди. Бироқ Абдуллахон вафотидан кейин мамлакатда тахт учун ўзаро курашлар яна авж олди. Абдуллахоннинг ўғли Абдулмўмин тахтга ўтирди. Аммо олти ой ўтгач, у мухолиф кучлар томонидан ўлдирилди. Тахтга Пирмуҳаммадхон II чиқди. Аммо унинг ҳукмронлиги ҳам узоққа бормай, 1601 й. тахтдан ағдарилади.</a:t>
            </a:r>
            <a:endParaRPr lang="ru-RU"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990600"/>
            <a:ext cx="8382000" cy="5257800"/>
          </a:xfrm>
        </p:spPr>
        <p:txBody>
          <a:bodyPr>
            <a:normAutofit fontScale="85000" lnSpcReduction="20000"/>
          </a:bodyPr>
          <a:lstStyle/>
          <a:p>
            <a:pPr algn="just"/>
            <a:r>
              <a:rPr lang="uz-Latn-UZ" dirty="0" smtClean="0">
                <a:latin typeface="Times New Roman" pitchFamily="18" charset="0"/>
                <a:cs typeface="Times New Roman" pitchFamily="18" charset="0"/>
              </a:rPr>
              <a:t>Марказий ҳокимият заифлашгач, Бухоро хонлигида оғир вазият вужудга келди: ички низолар кучайди, ҳар бир вилоят ҳукмдори ажралиб чиқиб мустақил бўлишга интилди, Эрон шоҳи Аббос Ҳирот ва Хуросоннинг катта қисмини босиб олди, қозоқ султонларининг лашкари Тошкент билан Самарқандни эгалладилар, Бухоро эса икки ой давомида қамал қилинди, Хоразм мустақиллигини тиклаб олди. </a:t>
            </a:r>
            <a:endParaRPr lang="ru-RU" dirty="0" smtClean="0">
              <a:latin typeface="Times New Roman" pitchFamily="18" charset="0"/>
              <a:cs typeface="Times New Roman" pitchFamily="18" charset="0"/>
            </a:endParaRPr>
          </a:p>
          <a:p>
            <a:pPr algn="just"/>
            <a:r>
              <a:rPr lang="uz-Latn-UZ" dirty="0" smtClean="0">
                <a:latin typeface="Times New Roman" pitchFamily="18" charset="0"/>
                <a:cs typeface="Times New Roman" pitchFamily="18" charset="0"/>
              </a:rPr>
              <a:t>Шундай шароитда Бухоронинг олий табақалари келиб чиқиши </a:t>
            </a:r>
            <a:r>
              <a:rPr lang="uz-Latn-UZ" u="sng" dirty="0" smtClean="0">
                <a:latin typeface="Times New Roman" pitchFamily="18" charset="0"/>
                <a:cs typeface="Times New Roman" pitchFamily="18" charset="0"/>
              </a:rPr>
              <a:t>Аштархон</a:t>
            </a:r>
            <a:r>
              <a:rPr lang="uz-Latn-UZ" dirty="0" smtClean="0">
                <a:latin typeface="Times New Roman" pitchFamily="18" charset="0"/>
                <a:cs typeface="Times New Roman" pitchFamily="18" charset="0"/>
              </a:rPr>
              <a:t> (Ҳожитархон)лик Жўжихон наслидан бўлган </a:t>
            </a:r>
            <a:r>
              <a:rPr lang="uz-Latn-UZ" u="sng" dirty="0" smtClean="0">
                <a:latin typeface="Times New Roman" pitchFamily="18" charset="0"/>
                <a:cs typeface="Times New Roman" pitchFamily="18" charset="0"/>
              </a:rPr>
              <a:t>Жонибек султонни</a:t>
            </a:r>
            <a:r>
              <a:rPr lang="uz-Latn-UZ" dirty="0" smtClean="0">
                <a:latin typeface="Times New Roman" pitchFamily="18" charset="0"/>
                <a:cs typeface="Times New Roman" pitchFamily="18" charset="0"/>
              </a:rPr>
              <a:t> тахтга ўтказишга қарор қилдилар. Бухорода </a:t>
            </a:r>
            <a:r>
              <a:rPr lang="uz-Latn-UZ" u="sng" dirty="0" smtClean="0">
                <a:latin typeface="Times New Roman" pitchFamily="18" charset="0"/>
                <a:cs typeface="Times New Roman" pitchFamily="18" charset="0"/>
              </a:rPr>
              <a:t>аштархонийлар сулоласи</a:t>
            </a:r>
            <a:r>
              <a:rPr lang="uz-Latn-UZ" dirty="0" smtClean="0">
                <a:latin typeface="Times New Roman" pitchFamily="18" charset="0"/>
                <a:cs typeface="Times New Roman" pitchFamily="18" charset="0"/>
              </a:rPr>
              <a:t> </a:t>
            </a:r>
            <a:r>
              <a:rPr lang="uz-Latn-UZ" u="sng" dirty="0" smtClean="0">
                <a:latin typeface="Times New Roman" pitchFamily="18" charset="0"/>
                <a:cs typeface="Times New Roman" pitchFamily="18" charset="0"/>
              </a:rPr>
              <a:t>ҳукмронлиги ўрнатилди (1601-1756</a:t>
            </a:r>
            <a:r>
              <a:rPr lang="uz-Latn-UZ" dirty="0" smtClean="0">
                <a:latin typeface="Times New Roman" pitchFamily="18" charset="0"/>
                <a:cs typeface="Times New Roman" pitchFamily="18" charset="0"/>
              </a:rPr>
              <a:t>). Бу сулола даврида хонликда сиёсий низо ва бебошликлар деярли тўхтамади. Жонибек султон ўғли Боқи Муҳаммад (1601-05) фойдасига тахтдан воз кечди, сўнгра бошқа ўғли – Вали Муҳаммад (1605-11) тахтга ўтқазилди. </a:t>
            </a:r>
            <a:endParaRPr lang="ru-RU" dirty="0" smtClean="0">
              <a:latin typeface="Times New Roman" pitchFamily="18" charset="0"/>
              <a:cs typeface="Times New Roman" pitchFamily="18" charset="0"/>
            </a:endParaRPr>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28600" y="457200"/>
            <a:ext cx="8610600" cy="6172200"/>
          </a:xfrm>
        </p:spPr>
        <p:txBody>
          <a:bodyPr>
            <a:noAutofit/>
          </a:bodyPr>
          <a:lstStyle/>
          <a:p>
            <a:pPr marL="92075" indent="-9525" algn="just"/>
            <a:r>
              <a:rPr lang="uz-Latn-UZ" sz="2100" dirty="0" smtClean="0">
                <a:latin typeface="Times New Roman" pitchFamily="18" charset="0"/>
                <a:cs typeface="Times New Roman" pitchFamily="18" charset="0"/>
              </a:rPr>
              <a:t>XIX аср 1-чорагида Бухоро билан Хива ва Қўқон хонликлари ўртасида Ўрта Осиёда устунликка эришиш учун қирғин-барот ва талон-торож урушлари бўлди. Тошкент, Туркистон, Чимкент ва уларнинг атрофи Қўқон хонлиги тасарруфига ўтди. 1825 й.да Хива хонлиги Бухорога қарашли Марвни эгаллади. Тўхтовсиз урушлар, солиқлар миқдорининг ортиши қўзғолонларга, жумладан 1821-25 й.ларда Бухоро ва Самарқанд оралиғида истиқомат қилувчи хитой-қипчоқ қабилалари қўзғолонга сабаб бўлди. </a:t>
            </a:r>
            <a:endParaRPr lang="ru-RU" sz="2100" dirty="0" smtClean="0">
              <a:latin typeface="Times New Roman" pitchFamily="18" charset="0"/>
              <a:cs typeface="Times New Roman" pitchFamily="18" charset="0"/>
            </a:endParaRPr>
          </a:p>
          <a:p>
            <a:pPr marL="92075" indent="-9525" algn="just"/>
            <a:r>
              <a:rPr lang="uz-Latn-UZ" sz="2100" dirty="0" smtClean="0">
                <a:latin typeface="Times New Roman" pitchFamily="18" charset="0"/>
                <a:cs typeface="Times New Roman" pitchFamily="18" charset="0"/>
              </a:rPr>
              <a:t>Амир Ҳайдарнинг вориси </a:t>
            </a:r>
            <a:r>
              <a:rPr lang="uz-Latn-UZ" sz="2100" u="sng" dirty="0" smtClean="0">
                <a:latin typeface="Times New Roman" pitchFamily="18" charset="0"/>
                <a:cs typeface="Times New Roman" pitchFamily="18" charset="0"/>
              </a:rPr>
              <a:t>Насрулло</a:t>
            </a:r>
            <a:r>
              <a:rPr lang="uz-Latn-UZ" sz="2100" dirty="0" smtClean="0">
                <a:latin typeface="Times New Roman" pitchFamily="18" charset="0"/>
                <a:cs typeface="Times New Roman" pitchFamily="18" charset="0"/>
              </a:rPr>
              <a:t> (1827-1860) амирлик ерларини кенгайтиришга муваффақ бўлди. У тахтга даъвогар бўлиш мумкин бўлган барча шахсларни қириб ташлади, Шаҳрисабз беклигини бўйсундириш мақсадида 30 йил кураш олиб бориб, у ерга 32 марта юриш қилди ва 1856 йили Шаҳрисабз ва Китобни эгаллади; Бухорода биринчи бор 40 мингга яқин сарбоздан иборат мунтазам пиёда қўшин тузди. Насрулло 1839, 1841 ва 1858 й.ларда Қўқон хонлигига бостириб келиб, аҳолини қирғин қилди ва бойликларини талади. 1842 ва 1843 й.ларда Бухоро билан Хива хонликлари ўртасида ҳарбий тўқнашувлар бўлди.</a:t>
            </a:r>
            <a:endParaRPr lang="ru-RU" sz="2100" dirty="0">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3.xml><?xml version="1.0" encoding="utf-8"?>
<a:theme xmlns:a="http://schemas.openxmlformats.org/drawingml/2006/main" name="1_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4.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21</TotalTime>
  <Words>1916</Words>
  <PresentationFormat>Экран (4:3)</PresentationFormat>
  <Paragraphs>53</Paragraphs>
  <Slides>17</Slides>
  <Notes>1</Notes>
  <HiddenSlides>0</HiddenSlides>
  <MMClips>0</MMClips>
  <ScaleCrop>false</ScaleCrop>
  <HeadingPairs>
    <vt:vector size="4" baseType="variant">
      <vt:variant>
        <vt:lpstr>Тема</vt:lpstr>
      </vt:variant>
      <vt:variant>
        <vt:i4>4</vt:i4>
      </vt:variant>
      <vt:variant>
        <vt:lpstr>Заголовки слайдов</vt:lpstr>
      </vt:variant>
      <vt:variant>
        <vt:i4>17</vt:i4>
      </vt:variant>
    </vt:vector>
  </HeadingPairs>
  <TitlesOfParts>
    <vt:vector size="21" baseType="lpstr">
      <vt:lpstr>Бумажная</vt:lpstr>
      <vt:lpstr>Городская</vt:lpstr>
      <vt:lpstr>1_Городская</vt:lpstr>
      <vt:lpstr>Аспект</vt:lpstr>
      <vt:lpstr>ЎРТА ОСИЁ ХОНЛИКЛАРИ ТАРИХИГА ЯНГИЧА ЁНДАШУВ.</vt:lpstr>
      <vt:lpstr>Слайд 2</vt:lpstr>
      <vt:lpstr>КИРИШ</vt:lpstr>
      <vt:lpstr>II. Талабаларнинг мавзуга доир материални қай даражада ўзлаштирганларини текшириш мақсадида, шунингдек олган билимларини мустаҳкамлаш учун қуйидаги жадвални тўлдиришлари тавсия этилади:</vt:lpstr>
      <vt:lpstr>БУХОРО ХОНЛИГИ</vt:lpstr>
      <vt:lpstr>Бухоро хонлиги (амирлиги)даги сиёсий вазият.</vt:lpstr>
      <vt:lpstr>Слайд 7</vt:lpstr>
      <vt:lpstr>Слайд 8</vt:lpstr>
      <vt:lpstr>Слайд 9</vt:lpstr>
      <vt:lpstr>ХИВА ХОНЛИГИ</vt:lpstr>
      <vt:lpstr>Слайд 11</vt:lpstr>
      <vt:lpstr>Слайд 12</vt:lpstr>
      <vt:lpstr>Хива хонлигининг ижтимоий ҳаёти.</vt:lpstr>
      <vt:lpstr>ҚЎҚОН ХОНЛИГИ</vt:lpstr>
      <vt:lpstr>Слайд 15</vt:lpstr>
      <vt:lpstr>Слайд 16</vt:lpstr>
      <vt:lpstr>ХУЛОСА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ЎРТА ОСИЁ ХОНЛИКЛАРИ ТАРИХИГА ЯНГИЧА ЁНДАШУВ.</dc:title>
  <cp:lastModifiedBy>User</cp:lastModifiedBy>
  <cp:revision>5</cp:revision>
  <dcterms:modified xsi:type="dcterms:W3CDTF">2015-10-26T05:24:08Z</dcterms:modified>
</cp:coreProperties>
</file>